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4CE7"/>
    <a:srgbClr val="FFBC24"/>
    <a:srgbClr val="25AE0E"/>
    <a:srgbClr val="EB10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68C73C9-B254-4A0C-8295-323F313D91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11662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0728DB3-6468-4561-9E21-615768306945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3E9D1111-8A60-4DB1-A083-089E9E8A7614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21F5638-7351-4F8D-BC40-6B6DF724BE06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194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44520E6-EA58-4264-AACD-A2A24D325B6C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mi-NZ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B51982-5CD2-4601-9B4E-D4CAD50BE4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7587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9ACC40-FDCF-4A02-8148-E89F30DD55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7137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EA8667-B90F-48FE-B0D0-5C96FB28E6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3467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528CA0-1685-4C26-ADE6-A9939132C6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236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4970D0-F473-4C04-B053-BDF2A01E6C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707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3B9A8B-7060-46D1-9815-6A53A390D0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6490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3E208C-0874-4D88-9BFB-5CC1E53BB8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3070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778B4C-DBD8-4BDE-BA9B-2F32966CE1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7651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5407B9-A568-4E36-A479-86002F73A2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5326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1FDB5E-370A-43E3-9D1F-C701C07C2A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0849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306C1-70C2-4F63-BD56-FC314397A4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5218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00">
              <a:schemeClr val="accent1"/>
            </a:gs>
          </a:gsLst>
          <a:lin ang="1632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35DC00A-6871-4434-AB04-129D4ACBC27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EB1008"/>
                </a:solidFill>
              </a:rPr>
              <a:t>Chunking</a:t>
            </a:r>
            <a:endParaRPr lang="en-US" alt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676400"/>
            <a:ext cx="7696200" cy="42672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Believe it or not, this is a real linguistic term (also used in computer programming).  It refers to reading </a:t>
            </a:r>
            <a:br>
              <a:rPr lang="en-US" altLang="en-US" sz="2800" smtClean="0"/>
            </a:br>
            <a:r>
              <a:rPr lang="en-US" altLang="en-US" sz="2800" smtClean="0"/>
              <a:t>by grouping portions of text </a:t>
            </a:r>
            <a:br>
              <a:rPr lang="en-US" altLang="en-US" sz="2800" smtClean="0"/>
            </a:br>
            <a:r>
              <a:rPr lang="en-US" altLang="en-US" sz="2800" smtClean="0"/>
              <a:t>into short, meaningful phrases. </a:t>
            </a:r>
          </a:p>
          <a:p>
            <a:pPr eaLnBrk="1" hangingPunct="1"/>
            <a:r>
              <a:rPr lang="en-US" altLang="en-US" sz="2800" smtClean="0"/>
              <a:t>The more words we can group together, the faster we read. This is true in Latin as well as English, but it takes practice.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600200"/>
          </a:xfrm>
        </p:spPr>
        <p:txBody>
          <a:bodyPr/>
          <a:lstStyle/>
          <a:p>
            <a:pPr eaLnBrk="1" hangingPunct="1"/>
            <a:r>
              <a:rPr lang="en-US" altLang="en-US" sz="3600" smtClean="0"/>
              <a:t>Try “chunking” the following English sentence, then click to see a possible answer.</a:t>
            </a:r>
            <a:endParaRPr lang="en-US" altLang="en-US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743200"/>
            <a:ext cx="7848600" cy="17526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en-US" smtClean="0"/>
              <a:t>	</a:t>
            </a:r>
            <a:r>
              <a:rPr lang="en-US" altLang="en-US" smtClean="0">
                <a:solidFill>
                  <a:schemeClr val="accent2"/>
                </a:solidFill>
              </a:rPr>
              <a:t>Once upon a time there was a beautiful princess who lived in a castle at the top of a very high mountain.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1981200"/>
            <a:ext cx="3200400" cy="6096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altLang="en-US" sz="3200" smtClean="0">
                <a:solidFill>
                  <a:srgbClr val="333399"/>
                </a:solidFill>
              </a:rPr>
              <a:t>there was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667000" y="13716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3200">
                <a:solidFill>
                  <a:schemeClr val="accent2"/>
                </a:solidFill>
              </a:rPr>
              <a:t>Once upon a time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667000" y="2743200"/>
            <a:ext cx="36861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3200">
                <a:solidFill>
                  <a:srgbClr val="333399"/>
                </a:solidFill>
              </a:rPr>
              <a:t>a beautiful princess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3429000" y="3429000"/>
            <a:ext cx="19081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3200">
                <a:solidFill>
                  <a:srgbClr val="333399"/>
                </a:solidFill>
              </a:rPr>
              <a:t>who lived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352800" y="4114800"/>
            <a:ext cx="21669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3200">
                <a:solidFill>
                  <a:srgbClr val="333399"/>
                </a:solidFill>
              </a:rPr>
              <a:t>in a castle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371600" y="4800600"/>
            <a:ext cx="63293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3200">
                <a:solidFill>
                  <a:srgbClr val="333399"/>
                </a:solidFill>
              </a:rPr>
              <a:t>at the top of a very high mountain.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00" grpId="0"/>
      <p:bldP spid="4101" grpId="0"/>
      <p:bldP spid="4102" grpId="0"/>
      <p:bldP spid="4103" grpId="0"/>
      <p:bldP spid="410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066800" y="16764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/>
              <a:t>Pueri et puellae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457200" y="609600"/>
            <a:ext cx="8012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Try chunking this Latin sentence, then click for an answer: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066800" y="2438400"/>
            <a:ext cx="450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/>
              <a:t>Pueri et puellae	(2 subjects)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676400" y="3124200"/>
            <a:ext cx="4960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/>
              <a:t>ab agro	(prepositional phrase)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2286000" y="3810000"/>
            <a:ext cx="4960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/>
              <a:t>ad templum	(prepositional phrase)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352800" y="4495800"/>
            <a:ext cx="280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/>
              <a:t>ambulant	(verb)</a:t>
            </a: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3276600" y="1676400"/>
            <a:ext cx="1217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/>
              <a:t>ab agro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4419600" y="1676400"/>
            <a:ext cx="177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/>
              <a:t>ad templum</a:t>
            </a: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6096000" y="1676400"/>
            <a:ext cx="1522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/>
              <a:t>ambulant.</a:t>
            </a:r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457200" y="54864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EB1008"/>
                </a:solidFill>
              </a:rPr>
              <a:t>The boys and girls</a:t>
            </a:r>
            <a:r>
              <a:rPr lang="en-US" altLang="en-US"/>
              <a:t> </a:t>
            </a:r>
            <a:r>
              <a:rPr lang="en-US" altLang="en-US">
                <a:solidFill>
                  <a:srgbClr val="FFBC24"/>
                </a:solidFill>
              </a:rPr>
              <a:t>are walking</a:t>
            </a:r>
            <a:r>
              <a:rPr lang="en-US" altLang="en-US"/>
              <a:t> </a:t>
            </a:r>
            <a:r>
              <a:rPr lang="en-US" altLang="en-US">
                <a:solidFill>
                  <a:srgbClr val="25AE0E"/>
                </a:solidFill>
              </a:rPr>
              <a:t>from the field</a:t>
            </a:r>
            <a:r>
              <a:rPr lang="en-US" altLang="en-US"/>
              <a:t> </a:t>
            </a:r>
            <a:r>
              <a:rPr lang="en-US" altLang="en-US">
                <a:solidFill>
                  <a:srgbClr val="4C4CE7"/>
                </a:solidFill>
              </a:rPr>
              <a:t>to the temple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B100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5AE0E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C4CE7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BC24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60" grpId="0"/>
      <p:bldP spid="19461" grpId="0"/>
      <p:bldP spid="19462" grpId="0"/>
      <p:bldP spid="19463" grpId="0"/>
      <p:bldP spid="19465" grpId="0"/>
      <p:bldP spid="19466" grpId="0"/>
      <p:bldP spid="19467" grpId="0"/>
      <p:bldP spid="1946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4.3|3.3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180</TotalTime>
  <Words>109</Words>
  <Application>Microsoft Office PowerPoint</Application>
  <PresentationFormat>On-screen Show (4:3)</PresentationFormat>
  <Paragraphs>25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ＭＳ Ｐゴシック</vt:lpstr>
      <vt:lpstr>Blank Presentation</vt:lpstr>
      <vt:lpstr>Chunking</vt:lpstr>
      <vt:lpstr>Try “chunking” the following English sentence, then click to see a possible answer.</vt:lpstr>
      <vt:lpstr>there was</vt:lpstr>
      <vt:lpstr>PowerPoint Presentation</vt:lpstr>
    </vt:vector>
  </TitlesOfParts>
  <Company>Susan Shelmerdine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Chunking</dc:title>
  <dc:creator>Susan Shelmerdine</dc:creator>
  <cp:lastModifiedBy>Katelyn Croteau</cp:lastModifiedBy>
  <cp:revision>20</cp:revision>
  <dcterms:created xsi:type="dcterms:W3CDTF">2013-02-22T20:58:16Z</dcterms:created>
  <dcterms:modified xsi:type="dcterms:W3CDTF">2014-09-12T18:23:37Z</dcterms:modified>
</cp:coreProperties>
</file>