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10D5"/>
    <a:srgbClr val="FFA815"/>
    <a:srgbClr val="FF6C08"/>
    <a:srgbClr val="F0FF18"/>
    <a:srgbClr val="5050F2"/>
    <a:srgbClr val="252570"/>
    <a:srgbClr val="E91E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1272" y="96"/>
      </p:cViewPr>
      <p:guideLst>
        <p:guide orient="horz" pos="912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F70E452-24D8-4D5E-BBE3-E7F13589B4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9610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E052C58-4A7C-403C-B616-95BABE05B767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8888B43-D013-4553-9799-180BEDAE9E7D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mi-NZ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9C2FDC-F7F5-4C24-8F4E-4C08B7766F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128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F1BB00-0485-4E90-BB6A-1CA28A1316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513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1A82F-269C-4281-B74D-36AAB5D75B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699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7CD38B-7479-4D63-8CB1-9487489E0A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770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mi-NZ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F4604-D1EB-4E56-A885-9B732976B5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07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38BB34-D394-4443-8DF0-2734C80F7B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32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34C56E-2E61-4A54-A3DA-60E6154B15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75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D57FE4-360C-42B8-AB69-56996FC01A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73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87C3BB-75DD-477D-A78E-45E6A9D751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593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mi-NZ" smtClean="0"/>
              <a:t>Click to edit Master text styles</a:t>
            </a:r>
          </a:p>
          <a:p>
            <a:pPr lvl="1"/>
            <a:r>
              <a:rPr lang="mi-NZ" smtClean="0"/>
              <a:t>Second level</a:t>
            </a:r>
          </a:p>
          <a:p>
            <a:pPr lvl="2"/>
            <a:r>
              <a:rPr lang="mi-NZ" smtClean="0"/>
              <a:t>Third level</a:t>
            </a:r>
          </a:p>
          <a:p>
            <a:pPr lvl="3"/>
            <a:r>
              <a:rPr lang="mi-NZ" smtClean="0"/>
              <a:t>Fourth level</a:t>
            </a:r>
          </a:p>
          <a:p>
            <a:pPr lvl="4"/>
            <a:r>
              <a:rPr lang="mi-N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EE4550-13CF-4633-9110-5705FB03AA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852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8D648-C12D-458C-BC4F-74A2E680E1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913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E5DB4A7-3057-4600-ACE4-41E8EB5D5F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7F7F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0"/>
          <p:cNvSpPr>
            <a:spLocks noChangeArrowheads="1"/>
          </p:cNvSpPr>
          <p:nvPr/>
        </p:nvSpPr>
        <p:spPr bwMode="auto">
          <a:xfrm>
            <a:off x="533400" y="1219200"/>
            <a:ext cx="5345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1.  There are many gods of the winds.</a:t>
            </a:r>
            <a:endParaRPr lang="en-US" alt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2417763" y="1006475"/>
            <a:ext cx="568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adj.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3556000" y="1006475"/>
            <a:ext cx="349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S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1960563" y="974725"/>
            <a:ext cx="374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V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1143000" y="1600200"/>
            <a:ext cx="774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2"/>
                </a:solidFill>
              </a:rPr>
              <a:t>sunt</a:t>
            </a:r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3255963" y="1600200"/>
            <a:ext cx="441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2"/>
                </a:solidFill>
              </a:rPr>
              <a:t>dī</a:t>
            </a:r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2362200" y="1600200"/>
            <a:ext cx="850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2"/>
                </a:solidFill>
              </a:rPr>
              <a:t>multī</a:t>
            </a:r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685800" y="2133600"/>
            <a:ext cx="3690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- - sunt multī dī ventōrum.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09600" y="3352800"/>
            <a:ext cx="6216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2. I do not  hesitate  to wander  in the forest .</a:t>
            </a: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914400" y="3089275"/>
            <a:ext cx="349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S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2533650" y="3109913"/>
            <a:ext cx="374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V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3551238" y="2944813"/>
            <a:ext cx="102870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70000"/>
              </a:lnSpc>
            </a:pPr>
            <a:r>
              <a:rPr lang="en-US" altLang="en-US" sz="1800" i="1">
                <a:solidFill>
                  <a:srgbClr val="FFA815"/>
                </a:solidFill>
              </a:rPr>
              <a:t>compl.</a:t>
            </a:r>
          </a:p>
          <a:p>
            <a:r>
              <a:rPr lang="en-US" altLang="en-US" sz="1800" i="1">
                <a:solidFill>
                  <a:srgbClr val="FFA815"/>
                </a:solidFill>
              </a:rPr>
              <a:t>infinitive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2362200" y="2895600"/>
            <a:ext cx="747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1st s</a:t>
            </a:r>
            <a:r>
              <a:rPr lang="en-US" altLang="en-US" sz="1800" i="1">
                <a:solidFill>
                  <a:schemeClr val="bg2"/>
                </a:solidFill>
              </a:rPr>
              <a:t>.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685800" y="3886200"/>
            <a:ext cx="3978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- - in silvā errāre nōn dubitō.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609600" y="4876800"/>
            <a:ext cx="5916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3. No one wishes  to set   a bad example.</a:t>
            </a:r>
            <a:endParaRPr lang="en-US" altLang="en-US"/>
          </a:p>
        </p:txBody>
      </p:sp>
      <p:sp>
        <p:nvSpPr>
          <p:cNvPr id="9255" name="Rectangle 39"/>
          <p:cNvSpPr>
            <a:spLocks noChangeArrowheads="1"/>
          </p:cNvSpPr>
          <p:nvPr/>
        </p:nvSpPr>
        <p:spPr bwMode="auto">
          <a:xfrm>
            <a:off x="685800" y="541020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- - nēmō exemplum malum dare optat.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4354" name="Rectangle 44"/>
          <p:cNvSpPr>
            <a:spLocks noChangeArrowheads="1"/>
          </p:cNvSpPr>
          <p:nvPr/>
        </p:nvSpPr>
        <p:spPr bwMode="auto">
          <a:xfrm>
            <a:off x="7010400" y="228600"/>
            <a:ext cx="177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Exercise 39</a:t>
            </a:r>
          </a:p>
        </p:txBody>
      </p:sp>
      <p:sp>
        <p:nvSpPr>
          <p:cNvPr id="9262" name="Freeform 46"/>
          <p:cNvSpPr>
            <a:spLocks/>
          </p:cNvSpPr>
          <p:nvPr/>
        </p:nvSpPr>
        <p:spPr bwMode="auto">
          <a:xfrm>
            <a:off x="2895600" y="1066800"/>
            <a:ext cx="685800" cy="228600"/>
          </a:xfrm>
          <a:custGeom>
            <a:avLst/>
            <a:gdLst>
              <a:gd name="T0" fmla="*/ 0 w 768"/>
              <a:gd name="T1" fmla="*/ 2147483647 h 192"/>
              <a:gd name="T2" fmla="*/ 2147483647 w 768"/>
              <a:gd name="T3" fmla="*/ 0 h 192"/>
              <a:gd name="T4" fmla="*/ 2147483647 w 768"/>
              <a:gd name="T5" fmla="*/ 2147483647 h 192"/>
              <a:gd name="T6" fmla="*/ 0 60000 65536"/>
              <a:gd name="T7" fmla="*/ 0 60000 65536"/>
              <a:gd name="T8" fmla="*/ 0 60000 65536"/>
              <a:gd name="T9" fmla="*/ 0 w 768"/>
              <a:gd name="T10" fmla="*/ 0 h 192"/>
              <a:gd name="T11" fmla="*/ 768 w 768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68" h="192">
                <a:moveTo>
                  <a:pt x="0" y="192"/>
                </a:moveTo>
                <a:cubicBezTo>
                  <a:pt x="176" y="96"/>
                  <a:pt x="352" y="0"/>
                  <a:pt x="480" y="0"/>
                </a:cubicBezTo>
                <a:cubicBezTo>
                  <a:pt x="608" y="0"/>
                  <a:pt x="688" y="96"/>
                  <a:pt x="768" y="192"/>
                </a:cubicBezTo>
              </a:path>
            </a:pathLst>
          </a:custGeom>
          <a:noFill/>
          <a:ln w="15875">
            <a:solidFill>
              <a:srgbClr val="FFA81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9265" name="Rectangle 49"/>
          <p:cNvSpPr>
            <a:spLocks noChangeArrowheads="1"/>
          </p:cNvSpPr>
          <p:nvPr/>
        </p:nvSpPr>
        <p:spPr bwMode="auto">
          <a:xfrm>
            <a:off x="4038600" y="1600200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2"/>
                </a:solidFill>
              </a:rPr>
              <a:t>ventōrum</a:t>
            </a:r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1681163" y="665163"/>
            <a:ext cx="101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F6C08"/>
                </a:solidFill>
              </a:rPr>
              <a:t>*</a:t>
            </a:r>
            <a:r>
              <a:rPr lang="en-US" altLang="en-US" sz="1800">
                <a:solidFill>
                  <a:srgbClr val="FFA815"/>
                </a:solidFill>
              </a:rPr>
              <a:t>Linking</a:t>
            </a:r>
            <a:endParaRPr lang="en-US" altLang="en-US" sz="1800">
              <a:solidFill>
                <a:srgbClr val="FF6C08"/>
              </a:solidFill>
            </a:endParaRPr>
          </a:p>
        </p:txBody>
      </p:sp>
      <p:sp>
        <p:nvSpPr>
          <p:cNvPr id="9270" name="Rectangle 54"/>
          <p:cNvSpPr>
            <a:spLocks noChangeArrowheads="1"/>
          </p:cNvSpPr>
          <p:nvPr/>
        </p:nvSpPr>
        <p:spPr bwMode="auto">
          <a:xfrm>
            <a:off x="3128963" y="685800"/>
            <a:ext cx="790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0000"/>
                </a:solidFill>
              </a:rPr>
              <a:t>Nom.</a:t>
            </a:r>
          </a:p>
        </p:txBody>
      </p:sp>
      <p:sp>
        <p:nvSpPr>
          <p:cNvPr id="9271" name="Rectangle 55"/>
          <p:cNvSpPr>
            <a:spLocks noChangeArrowheads="1"/>
          </p:cNvSpPr>
          <p:nvPr/>
        </p:nvSpPr>
        <p:spPr bwMode="auto">
          <a:xfrm>
            <a:off x="1519238" y="3119438"/>
            <a:ext cx="6143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adv.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9272" name="Rectangle 56"/>
          <p:cNvSpPr>
            <a:spLocks noChangeArrowheads="1"/>
          </p:cNvSpPr>
          <p:nvPr/>
        </p:nvSpPr>
        <p:spPr bwMode="auto">
          <a:xfrm>
            <a:off x="4775200" y="3332163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A815"/>
                </a:solidFill>
              </a:rPr>
              <a:t>(</a:t>
            </a:r>
            <a:endParaRPr lang="en-US" altLang="en-US"/>
          </a:p>
        </p:txBody>
      </p:sp>
      <p:sp>
        <p:nvSpPr>
          <p:cNvPr id="9273" name="Rectangle 57"/>
          <p:cNvSpPr>
            <a:spLocks noChangeArrowheads="1"/>
          </p:cNvSpPr>
          <p:nvPr/>
        </p:nvSpPr>
        <p:spPr bwMode="auto">
          <a:xfrm>
            <a:off x="6481763" y="3332163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A815"/>
                </a:solidFill>
              </a:rPr>
              <a:t>)</a:t>
            </a:r>
            <a:endParaRPr lang="en-US" altLang="en-US"/>
          </a:p>
        </p:txBody>
      </p:sp>
      <p:sp>
        <p:nvSpPr>
          <p:cNvPr id="9274" name="Rectangle 58"/>
          <p:cNvSpPr>
            <a:spLocks noChangeArrowheads="1"/>
          </p:cNvSpPr>
          <p:nvPr/>
        </p:nvSpPr>
        <p:spPr bwMode="auto">
          <a:xfrm>
            <a:off x="4953000" y="3124200"/>
            <a:ext cx="1560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Place Where</a:t>
            </a:r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6405563" y="3124200"/>
            <a:ext cx="1227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= in + Abl.</a:t>
            </a:r>
            <a:endParaRPr lang="en-US" altLang="en-US" sz="1800"/>
          </a:p>
        </p:txBody>
      </p:sp>
      <p:sp>
        <p:nvSpPr>
          <p:cNvPr id="9276" name="Line 60"/>
          <p:cNvSpPr>
            <a:spLocks noChangeShapeType="1"/>
          </p:cNvSpPr>
          <p:nvPr/>
        </p:nvSpPr>
        <p:spPr bwMode="auto">
          <a:xfrm flipV="1">
            <a:off x="1249363" y="3073400"/>
            <a:ext cx="1143000" cy="219075"/>
          </a:xfrm>
          <a:prstGeom prst="line">
            <a:avLst/>
          </a:prstGeom>
          <a:noFill/>
          <a:ln w="12700">
            <a:solidFill>
              <a:srgbClr val="FFA81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78" name="Line 62"/>
          <p:cNvSpPr>
            <a:spLocks noChangeShapeType="1"/>
          </p:cNvSpPr>
          <p:nvPr/>
        </p:nvSpPr>
        <p:spPr bwMode="auto">
          <a:xfrm>
            <a:off x="4038600" y="1600200"/>
            <a:ext cx="1600200" cy="0"/>
          </a:xfrm>
          <a:prstGeom prst="line">
            <a:avLst/>
          </a:prstGeom>
          <a:noFill/>
          <a:ln w="19050">
            <a:solidFill>
              <a:srgbClr val="FFA81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80" name="Rectangle 64"/>
          <p:cNvSpPr>
            <a:spLocks noChangeArrowheads="1"/>
          </p:cNvSpPr>
          <p:nvPr/>
        </p:nvSpPr>
        <p:spPr bwMode="auto">
          <a:xfrm>
            <a:off x="1295400" y="4664075"/>
            <a:ext cx="349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S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9284" name="Rectangle 68"/>
          <p:cNvSpPr>
            <a:spLocks noChangeArrowheads="1"/>
          </p:cNvSpPr>
          <p:nvPr/>
        </p:nvSpPr>
        <p:spPr bwMode="auto">
          <a:xfrm>
            <a:off x="5486400" y="4643438"/>
            <a:ext cx="541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DO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9285" name="Rectangle 69"/>
          <p:cNvSpPr>
            <a:spLocks noChangeArrowheads="1"/>
          </p:cNvSpPr>
          <p:nvPr/>
        </p:nvSpPr>
        <p:spPr bwMode="auto">
          <a:xfrm>
            <a:off x="4454525" y="4632325"/>
            <a:ext cx="568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adj.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9287" name="Freeform 71"/>
          <p:cNvSpPr>
            <a:spLocks/>
          </p:cNvSpPr>
          <p:nvPr/>
        </p:nvSpPr>
        <p:spPr bwMode="auto">
          <a:xfrm>
            <a:off x="4800600" y="4800600"/>
            <a:ext cx="762000" cy="228600"/>
          </a:xfrm>
          <a:custGeom>
            <a:avLst/>
            <a:gdLst>
              <a:gd name="T0" fmla="*/ 0 w 480"/>
              <a:gd name="T1" fmla="*/ 2147483647 h 144"/>
              <a:gd name="T2" fmla="*/ 2147483647 w 480"/>
              <a:gd name="T3" fmla="*/ 0 h 144"/>
              <a:gd name="T4" fmla="*/ 2147483647 w 480"/>
              <a:gd name="T5" fmla="*/ 2147483647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0" y="144"/>
                </a:moveTo>
                <a:cubicBezTo>
                  <a:pt x="104" y="72"/>
                  <a:pt x="208" y="0"/>
                  <a:pt x="288" y="0"/>
                </a:cubicBezTo>
                <a:cubicBezTo>
                  <a:pt x="368" y="0"/>
                  <a:pt x="424" y="72"/>
                  <a:pt x="480" y="144"/>
                </a:cubicBezTo>
              </a:path>
            </a:pathLst>
          </a:custGeom>
          <a:noFill/>
          <a:ln w="15875">
            <a:solidFill>
              <a:srgbClr val="FFA81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4114800" y="985838"/>
            <a:ext cx="1401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explanatory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449763" y="676275"/>
            <a:ext cx="7064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0000"/>
                </a:solidFill>
              </a:rPr>
              <a:t>Gen</a:t>
            </a:r>
            <a:r>
              <a:rPr lang="en-US" altLang="en-US" sz="2000" i="1">
                <a:solidFill>
                  <a:srgbClr val="FF0000"/>
                </a:solidFill>
              </a:rPr>
              <a:t>.</a:t>
            </a:r>
            <a:endParaRPr lang="en-US" altLang="en-US" sz="2000"/>
          </a:p>
        </p:txBody>
      </p:sp>
      <p:sp>
        <p:nvSpPr>
          <p:cNvPr id="14372" name="TextBox 45"/>
          <p:cNvSpPr txBox="1">
            <a:spLocks noChangeArrowheads="1"/>
          </p:cNvSpPr>
          <p:nvPr/>
        </p:nvSpPr>
        <p:spPr bwMode="auto">
          <a:xfrm>
            <a:off x="5181600" y="1889125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286000" y="4632325"/>
            <a:ext cx="374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V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981325" y="4652963"/>
            <a:ext cx="1236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solidFill>
                  <a:srgbClr val="FFA815"/>
                </a:solidFill>
              </a:rPr>
              <a:t>compl. inf.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9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9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9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9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9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10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/>
      <p:bldP spid="9238" grpId="0"/>
      <p:bldP spid="9239" grpId="0"/>
      <p:bldP spid="9241" grpId="0"/>
      <p:bldP spid="9242" grpId="0"/>
      <p:bldP spid="9243" grpId="0"/>
      <p:bldP spid="9244" grpId="0"/>
      <p:bldP spid="9245" grpId="0"/>
      <p:bldP spid="9246" grpId="0"/>
      <p:bldP spid="9247" grpId="0"/>
      <p:bldP spid="9248" grpId="0"/>
      <p:bldP spid="9250" grpId="0"/>
      <p:bldP spid="9253" grpId="0"/>
      <p:bldP spid="9254" grpId="0"/>
      <p:bldP spid="9255" grpId="0"/>
      <p:bldP spid="9262" grpId="0" animBg="1"/>
      <p:bldP spid="9265" grpId="0"/>
      <p:bldP spid="9266" grpId="0"/>
      <p:bldP spid="9270" grpId="0"/>
      <p:bldP spid="9271" grpId="0"/>
      <p:bldP spid="9272" grpId="0"/>
      <p:bldP spid="9273" grpId="0"/>
      <p:bldP spid="9274" grpId="0"/>
      <p:bldP spid="9275" grpId="0"/>
      <p:bldP spid="9276" grpId="0" animBg="1"/>
      <p:bldP spid="9278" grpId="0" animBg="1"/>
      <p:bldP spid="9280" grpId="0"/>
      <p:bldP spid="9284" grpId="0"/>
      <p:bldP spid="9285" grpId="0"/>
      <p:bldP spid="9287" grpId="0" animBg="1"/>
      <p:bldP spid="44" grpId="0"/>
      <p:bldP spid="45" grpId="0"/>
      <p:bldP spid="47" grpId="0"/>
      <p:bldP spid="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7F7F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33400" y="1219200"/>
            <a:ext cx="6994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4. He is hurrying  to the divine temple  of the gods.</a:t>
            </a:r>
            <a:endParaRPr lang="en-US" altLang="en-US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050925" y="993775"/>
            <a:ext cx="349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S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2046288" y="1004888"/>
            <a:ext cx="374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V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2803525" y="16002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2"/>
                </a:solidFill>
              </a:rPr>
              <a:t>ad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233488" y="1600200"/>
            <a:ext cx="1184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2"/>
                </a:solidFill>
              </a:rPr>
              <a:t>festīnat</a:t>
            </a:r>
            <a:endParaRPr lang="en-US" altLang="en-US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685800" y="2133600"/>
            <a:ext cx="647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- - ad templum dīvīnum deōrum festīnat.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609600" y="3352800"/>
            <a:ext cx="604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5. The man’s kingdom lies  across the sea .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2895600" y="3124200"/>
            <a:ext cx="349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S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3810000" y="3124200"/>
            <a:ext cx="374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V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657600" y="2895600"/>
            <a:ext cx="773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3rd s.</a:t>
            </a:r>
            <a:endParaRPr lang="en-US" altLang="en-US">
              <a:solidFill>
                <a:srgbClr val="FFA815"/>
              </a:solidFill>
            </a:endParaRP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685800" y="3886200"/>
            <a:ext cx="4757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- - rēgnum virī trans pontum iacet.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609600" y="4876800"/>
            <a:ext cx="553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6. He finally gives the girl beautiful gifts.</a:t>
            </a:r>
            <a:endParaRPr lang="en-US" alt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685800" y="541020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- - puellae dōna pulchra tandem dat.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16399" name="Rectangle 19"/>
          <p:cNvSpPr>
            <a:spLocks noChangeArrowheads="1"/>
          </p:cNvSpPr>
          <p:nvPr/>
        </p:nvSpPr>
        <p:spPr bwMode="auto">
          <a:xfrm>
            <a:off x="7010400" y="228600"/>
            <a:ext cx="177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Exercise 39</a:t>
            </a:r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3292475" y="1600200"/>
            <a:ext cx="1268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2"/>
                </a:solidFill>
              </a:rPr>
              <a:t>dīvīnum</a:t>
            </a:r>
            <a:endParaRPr lang="en-US" altLang="en-US"/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4521200" y="1600200"/>
            <a:ext cx="1352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2"/>
                </a:solidFill>
              </a:rPr>
              <a:t>templum</a:t>
            </a:r>
            <a:endParaRPr lang="en-US" altLang="en-US"/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6015038" y="1600200"/>
            <a:ext cx="1217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2"/>
                </a:solidFill>
              </a:rPr>
              <a:t>deōrum</a:t>
            </a:r>
            <a:endParaRPr lang="en-US" altLang="en-US"/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990600" y="3124200"/>
            <a:ext cx="1376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Possession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2809875" y="1219200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A815"/>
                </a:solidFill>
              </a:rPr>
              <a:t>(</a:t>
            </a:r>
            <a:endParaRPr lang="en-US" altLang="en-US"/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5557838" y="1219200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A815"/>
                </a:solidFill>
              </a:rPr>
              <a:t>)</a:t>
            </a:r>
            <a:endParaRPr lang="en-US" altLang="en-US"/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4648200" y="3124200"/>
            <a:ext cx="1412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trans + Acc.</a:t>
            </a:r>
            <a:endParaRPr lang="en-US" altLang="en-US" sz="1800"/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990600" y="4648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S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13348" name="Rectangle 36"/>
          <p:cNvSpPr>
            <a:spLocks noChangeArrowheads="1"/>
          </p:cNvSpPr>
          <p:nvPr/>
        </p:nvSpPr>
        <p:spPr bwMode="auto">
          <a:xfrm>
            <a:off x="1563688" y="4648200"/>
            <a:ext cx="6143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adv.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13350" name="Rectangle 38"/>
          <p:cNvSpPr>
            <a:spLocks noChangeArrowheads="1"/>
          </p:cNvSpPr>
          <p:nvPr/>
        </p:nvSpPr>
        <p:spPr bwMode="auto">
          <a:xfrm>
            <a:off x="2514600" y="4648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V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13351" name="Rectangle 39"/>
          <p:cNvSpPr>
            <a:spLocks noChangeArrowheads="1"/>
          </p:cNvSpPr>
          <p:nvPr/>
        </p:nvSpPr>
        <p:spPr bwMode="auto">
          <a:xfrm>
            <a:off x="3251200" y="4389438"/>
            <a:ext cx="9953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Indirect</a:t>
            </a:r>
          </a:p>
          <a:p>
            <a:r>
              <a:rPr lang="en-US" altLang="en-US" sz="1800" i="1">
                <a:solidFill>
                  <a:srgbClr val="FFA815"/>
                </a:solidFill>
              </a:rPr>
              <a:t>Object</a:t>
            </a:r>
            <a:endParaRPr lang="en-US" altLang="en-US">
              <a:solidFill>
                <a:srgbClr val="FFA815"/>
              </a:solidFill>
            </a:endParaRPr>
          </a:p>
        </p:txBody>
      </p:sp>
      <p:sp>
        <p:nvSpPr>
          <p:cNvPr id="13352" name="Rectangle 40"/>
          <p:cNvSpPr>
            <a:spLocks noChangeArrowheads="1"/>
          </p:cNvSpPr>
          <p:nvPr/>
        </p:nvSpPr>
        <p:spPr bwMode="auto">
          <a:xfrm>
            <a:off x="5486400" y="4637088"/>
            <a:ext cx="541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DO</a:t>
            </a:r>
            <a:endParaRPr lang="en-US" altLang="en-US" sz="1800">
              <a:solidFill>
                <a:srgbClr val="FFA815"/>
              </a:solidFill>
            </a:endParaRPr>
          </a:p>
        </p:txBody>
      </p:sp>
      <p:sp>
        <p:nvSpPr>
          <p:cNvPr id="13353" name="Freeform 41"/>
          <p:cNvSpPr>
            <a:spLocks/>
          </p:cNvSpPr>
          <p:nvPr/>
        </p:nvSpPr>
        <p:spPr bwMode="auto">
          <a:xfrm>
            <a:off x="4724400" y="4724400"/>
            <a:ext cx="762000" cy="228600"/>
          </a:xfrm>
          <a:custGeom>
            <a:avLst/>
            <a:gdLst>
              <a:gd name="T0" fmla="*/ 0 w 480"/>
              <a:gd name="T1" fmla="*/ 2147483647 h 144"/>
              <a:gd name="T2" fmla="*/ 2147483647 w 480"/>
              <a:gd name="T3" fmla="*/ 0 h 144"/>
              <a:gd name="T4" fmla="*/ 2147483647 w 480"/>
              <a:gd name="T5" fmla="*/ 2147483647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0" y="144"/>
                </a:moveTo>
                <a:cubicBezTo>
                  <a:pt x="104" y="72"/>
                  <a:pt x="208" y="0"/>
                  <a:pt x="288" y="0"/>
                </a:cubicBezTo>
                <a:cubicBezTo>
                  <a:pt x="368" y="0"/>
                  <a:pt x="424" y="72"/>
                  <a:pt x="480" y="144"/>
                </a:cubicBezTo>
              </a:path>
            </a:pathLst>
          </a:custGeom>
          <a:noFill/>
          <a:ln w="15875">
            <a:solidFill>
              <a:srgbClr val="FFA81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  <p:sp>
        <p:nvSpPr>
          <p:cNvPr id="13355" name="Rectangle 43"/>
          <p:cNvSpPr>
            <a:spLocks noChangeArrowheads="1"/>
          </p:cNvSpPr>
          <p:nvPr/>
        </p:nvSpPr>
        <p:spPr bwMode="auto">
          <a:xfrm>
            <a:off x="3095625" y="914400"/>
            <a:ext cx="177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Place to Which</a:t>
            </a:r>
          </a:p>
        </p:txBody>
      </p:sp>
      <p:sp>
        <p:nvSpPr>
          <p:cNvPr id="13356" name="Rectangle 44"/>
          <p:cNvSpPr>
            <a:spLocks noChangeArrowheads="1"/>
          </p:cNvSpPr>
          <p:nvPr/>
        </p:nvSpPr>
        <p:spPr bwMode="auto">
          <a:xfrm>
            <a:off x="5875338" y="965200"/>
            <a:ext cx="1419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Possession</a:t>
            </a:r>
          </a:p>
        </p:txBody>
      </p:sp>
      <p:sp>
        <p:nvSpPr>
          <p:cNvPr id="13357" name="Rectangle 45"/>
          <p:cNvSpPr>
            <a:spLocks noChangeArrowheads="1"/>
          </p:cNvSpPr>
          <p:nvPr/>
        </p:nvSpPr>
        <p:spPr bwMode="auto">
          <a:xfrm>
            <a:off x="7165975" y="981075"/>
            <a:ext cx="895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= Gen.</a:t>
            </a:r>
            <a:endParaRPr lang="en-US" altLang="en-US">
              <a:solidFill>
                <a:srgbClr val="FFA815"/>
              </a:solidFill>
            </a:endParaRPr>
          </a:p>
        </p:txBody>
      </p:sp>
      <p:sp>
        <p:nvSpPr>
          <p:cNvPr id="13358" name="Rectangle 46"/>
          <p:cNvSpPr>
            <a:spLocks noChangeArrowheads="1"/>
          </p:cNvSpPr>
          <p:nvPr/>
        </p:nvSpPr>
        <p:spPr bwMode="auto">
          <a:xfrm>
            <a:off x="3419475" y="593725"/>
            <a:ext cx="12493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ad + Acc</a:t>
            </a:r>
            <a:r>
              <a:rPr lang="en-US" altLang="en-US" sz="2000" i="1">
                <a:solidFill>
                  <a:srgbClr val="FFA815"/>
                </a:solidFill>
              </a:rPr>
              <a:t>.</a:t>
            </a:r>
            <a:endParaRPr lang="en-US" altLang="en-US" sz="2000" i="1">
              <a:solidFill>
                <a:schemeClr val="bg2"/>
              </a:solidFill>
            </a:endParaRPr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1951038" y="711200"/>
            <a:ext cx="7731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3rd s</a:t>
            </a:r>
            <a:r>
              <a:rPr lang="en-US" altLang="en-US" sz="1800" i="1">
                <a:solidFill>
                  <a:schemeClr val="bg2"/>
                </a:solidFill>
              </a:rPr>
              <a:t>.</a:t>
            </a:r>
            <a:endParaRPr lang="en-US" altLang="en-US"/>
          </a:p>
        </p:txBody>
      </p:sp>
      <p:sp>
        <p:nvSpPr>
          <p:cNvPr id="13363" name="Line 51"/>
          <p:cNvSpPr>
            <a:spLocks noChangeShapeType="1"/>
          </p:cNvSpPr>
          <p:nvPr/>
        </p:nvSpPr>
        <p:spPr bwMode="auto">
          <a:xfrm flipV="1">
            <a:off x="1371600" y="935038"/>
            <a:ext cx="609600" cy="242887"/>
          </a:xfrm>
          <a:prstGeom prst="line">
            <a:avLst/>
          </a:prstGeom>
          <a:noFill/>
          <a:ln w="12700">
            <a:solidFill>
              <a:srgbClr val="FFA81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4" name="Rectangle 52"/>
          <p:cNvSpPr>
            <a:spLocks noChangeArrowheads="1"/>
          </p:cNvSpPr>
          <p:nvPr/>
        </p:nvSpPr>
        <p:spPr bwMode="auto">
          <a:xfrm>
            <a:off x="4191000" y="3352800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A815"/>
                </a:solidFill>
              </a:rPr>
              <a:t>(</a:t>
            </a:r>
          </a:p>
        </p:txBody>
      </p:sp>
      <p:sp>
        <p:nvSpPr>
          <p:cNvPr id="13365" name="Rectangle 53"/>
          <p:cNvSpPr>
            <a:spLocks noChangeArrowheads="1"/>
          </p:cNvSpPr>
          <p:nvPr/>
        </p:nvSpPr>
        <p:spPr bwMode="auto">
          <a:xfrm>
            <a:off x="6313488" y="3341688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A815"/>
                </a:solidFill>
              </a:rPr>
              <a:t>)</a:t>
            </a:r>
          </a:p>
        </p:txBody>
      </p:sp>
      <p:sp>
        <p:nvSpPr>
          <p:cNvPr id="13366" name="Rectangle 54"/>
          <p:cNvSpPr>
            <a:spLocks noChangeArrowheads="1"/>
          </p:cNvSpPr>
          <p:nvPr/>
        </p:nvSpPr>
        <p:spPr bwMode="auto">
          <a:xfrm>
            <a:off x="1295400" y="2921000"/>
            <a:ext cx="93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 i="1">
                <a:solidFill>
                  <a:srgbClr val="FFA815"/>
                </a:solidFill>
              </a:rPr>
              <a:t>Gen. s.</a:t>
            </a:r>
            <a:endParaRPr lang="en-US" altLang="en-US">
              <a:solidFill>
                <a:srgbClr val="FFA815"/>
              </a:solidFill>
            </a:endParaRPr>
          </a:p>
        </p:txBody>
      </p:sp>
      <p:sp>
        <p:nvSpPr>
          <p:cNvPr id="40" name="Freeform 71"/>
          <p:cNvSpPr>
            <a:spLocks/>
          </p:cNvSpPr>
          <p:nvPr/>
        </p:nvSpPr>
        <p:spPr bwMode="auto">
          <a:xfrm>
            <a:off x="4287838" y="1168400"/>
            <a:ext cx="1066800" cy="161925"/>
          </a:xfrm>
          <a:custGeom>
            <a:avLst/>
            <a:gdLst>
              <a:gd name="T0" fmla="*/ 0 w 480"/>
              <a:gd name="T1" fmla="*/ 2147483647 h 144"/>
              <a:gd name="T2" fmla="*/ 2147483647 w 480"/>
              <a:gd name="T3" fmla="*/ 0 h 144"/>
              <a:gd name="T4" fmla="*/ 2147483647 w 480"/>
              <a:gd name="T5" fmla="*/ 2147483647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0" y="144"/>
                </a:moveTo>
                <a:cubicBezTo>
                  <a:pt x="104" y="72"/>
                  <a:pt x="208" y="0"/>
                  <a:pt x="288" y="0"/>
                </a:cubicBezTo>
                <a:cubicBezTo>
                  <a:pt x="368" y="0"/>
                  <a:pt x="424" y="72"/>
                  <a:pt x="480" y="144"/>
                </a:cubicBezTo>
              </a:path>
            </a:pathLst>
          </a:custGeom>
          <a:noFill/>
          <a:ln w="15875">
            <a:solidFill>
              <a:srgbClr val="FFA815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1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2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2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1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20" grpId="0"/>
      <p:bldP spid="13321" grpId="0"/>
      <p:bldP spid="13322" grpId="0"/>
      <p:bldP spid="13323" grpId="0"/>
      <p:bldP spid="13324" grpId="0"/>
      <p:bldP spid="13325" grpId="0"/>
      <p:bldP spid="13327" grpId="0"/>
      <p:bldP spid="13328" grpId="0"/>
      <p:bldP spid="13329" grpId="0"/>
      <p:bldP spid="13330" grpId="0"/>
      <p:bldP spid="13333" grpId="0"/>
      <p:bldP spid="13334" grpId="0"/>
      <p:bldP spid="13335" grpId="0"/>
      <p:bldP spid="13339" grpId="0"/>
      <p:bldP spid="13340" grpId="0"/>
      <p:bldP spid="13341" grpId="0"/>
      <p:bldP spid="13343" grpId="0"/>
      <p:bldP spid="13347" grpId="0"/>
      <p:bldP spid="13348" grpId="0"/>
      <p:bldP spid="13350" grpId="0"/>
      <p:bldP spid="13351" grpId="0"/>
      <p:bldP spid="13352" grpId="0"/>
      <p:bldP spid="13353" grpId="0" animBg="1"/>
      <p:bldP spid="13355" grpId="0"/>
      <p:bldP spid="13356" grpId="0"/>
      <p:bldP spid="13357" grpId="0"/>
      <p:bldP spid="13358" grpId="0"/>
      <p:bldP spid="13359" grpId="0"/>
      <p:bldP spid="13363" grpId="0" animBg="1"/>
      <p:bldP spid="13364" grpId="0"/>
      <p:bldP spid="13365" grpId="0"/>
      <p:bldP spid="13366" grpId="0"/>
      <p:bldP spid="40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2004:Templates:Presentations:Designs:Columns</Template>
  <TotalTime>485</TotalTime>
  <Words>208</Words>
  <Application>Microsoft Office PowerPoint</Application>
  <PresentationFormat>On-screen Show (4:3)</PresentationFormat>
  <Paragraphs>70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ＭＳ Ｐゴシック</vt:lpstr>
      <vt:lpstr>Blank Presentation</vt:lpstr>
      <vt:lpstr>PowerPoint Presentation</vt:lpstr>
      <vt:lpstr>PowerPoint Presentation</vt:lpstr>
    </vt:vector>
  </TitlesOfParts>
  <Company>Susan Shelmerdine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Shelmerdine</dc:creator>
  <cp:lastModifiedBy>Katelyn Croteau</cp:lastModifiedBy>
  <cp:revision>54</cp:revision>
  <dcterms:created xsi:type="dcterms:W3CDTF">2013-02-24T15:16:26Z</dcterms:created>
  <dcterms:modified xsi:type="dcterms:W3CDTF">2014-09-12T18:22:35Z</dcterms:modified>
</cp:coreProperties>
</file>