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EAD4E2-276D-47C5-E964-97A1734C4D05}" v="14" dt="2025-07-14T14:16:42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ndy Tran" userId="S::cindyt@hackettpublishing.com::d4377708-9279-4e36-b525-b8e9f20da49a" providerId="AD" clId="Web-{5F5C650C-E9E6-1989-C8A4-A563214441D9}"/>
    <pc:docChg chg="modSld">
      <pc:chgData name="Cindy Tran" userId="S::cindyt@hackettpublishing.com::d4377708-9279-4e36-b525-b8e9f20da49a" providerId="AD" clId="Web-{5F5C650C-E9E6-1989-C8A4-A563214441D9}" dt="2025-07-08T19:50:11.908" v="0" actId="20577"/>
      <pc:docMkLst>
        <pc:docMk/>
      </pc:docMkLst>
      <pc:sldChg chg="modSp">
        <pc:chgData name="Cindy Tran" userId="S::cindyt@hackettpublishing.com::d4377708-9279-4e36-b525-b8e9f20da49a" providerId="AD" clId="Web-{5F5C650C-E9E6-1989-C8A4-A563214441D9}" dt="2025-07-08T19:50:11.908" v="0" actId="20577"/>
        <pc:sldMkLst>
          <pc:docMk/>
          <pc:sldMk cId="3839695869" sldId="256"/>
        </pc:sldMkLst>
        <pc:spChg chg="mod">
          <ac:chgData name="Cindy Tran" userId="S::cindyt@hackettpublishing.com::d4377708-9279-4e36-b525-b8e9f20da49a" providerId="AD" clId="Web-{5F5C650C-E9E6-1989-C8A4-A563214441D9}" dt="2025-07-08T19:50:11.908" v="0" actId="20577"/>
          <ac:spMkLst>
            <pc:docMk/>
            <pc:sldMk cId="3839695869" sldId="256"/>
            <ac:spMk id="4" creationId="{148D636D-E561-12DD-A924-B3C6DC0D7A5D}"/>
          </ac:spMkLst>
        </pc:spChg>
      </pc:sldChg>
    </pc:docChg>
  </pc:docChgLst>
  <pc:docChgLst>
    <pc:chgData name="Cindy Tran" userId="S::cindyt@hackettpublishing.com::d4377708-9279-4e36-b525-b8e9f20da49a" providerId="AD" clId="Web-{32EF375D-BCFB-31CE-BFF0-D783BD78651B}"/>
    <pc:docChg chg="modSld">
      <pc:chgData name="Cindy Tran" userId="S::cindyt@hackettpublishing.com::d4377708-9279-4e36-b525-b8e9f20da49a" providerId="AD" clId="Web-{32EF375D-BCFB-31CE-BFF0-D783BD78651B}" dt="2025-07-08T19:50:33.212" v="0" actId="20577"/>
      <pc:docMkLst>
        <pc:docMk/>
      </pc:docMkLst>
      <pc:sldChg chg="modSp">
        <pc:chgData name="Cindy Tran" userId="S::cindyt@hackettpublishing.com::d4377708-9279-4e36-b525-b8e9f20da49a" providerId="AD" clId="Web-{32EF375D-BCFB-31CE-BFF0-D783BD78651B}" dt="2025-07-08T19:50:33.212" v="0" actId="20577"/>
        <pc:sldMkLst>
          <pc:docMk/>
          <pc:sldMk cId="3839695869" sldId="256"/>
        </pc:sldMkLst>
        <pc:spChg chg="mod">
          <ac:chgData name="Cindy Tran" userId="S::cindyt@hackettpublishing.com::d4377708-9279-4e36-b525-b8e9f20da49a" providerId="AD" clId="Web-{32EF375D-BCFB-31CE-BFF0-D783BD78651B}" dt="2025-07-08T19:50:33.212" v="0" actId="20577"/>
          <ac:spMkLst>
            <pc:docMk/>
            <pc:sldMk cId="3839695869" sldId="256"/>
            <ac:spMk id="4" creationId="{148D636D-E561-12DD-A924-B3C6DC0D7A5D}"/>
          </ac:spMkLst>
        </pc:spChg>
      </pc:sldChg>
    </pc:docChg>
  </pc:docChgLst>
  <pc:docChgLst>
    <pc:chgData clId="Web-{66EAD4E2-276D-47C5-E964-97A1734C4D05}"/>
    <pc:docChg chg="modSld">
      <pc:chgData name="" userId="" providerId="" clId="Web-{66EAD4E2-276D-47C5-E964-97A1734C4D05}" dt="2025-07-14T14:16:09.176" v="0"/>
      <pc:docMkLst>
        <pc:docMk/>
      </pc:docMkLst>
      <pc:sldChg chg="addSp modSp">
        <pc:chgData name="" userId="" providerId="" clId="Web-{66EAD4E2-276D-47C5-E964-97A1734C4D05}" dt="2025-07-14T14:16:09.176" v="0"/>
        <pc:sldMkLst>
          <pc:docMk/>
          <pc:sldMk cId="3839695869" sldId="256"/>
        </pc:sldMkLst>
        <pc:picChg chg="add mod">
          <ac:chgData name="" userId="" providerId="" clId="Web-{66EAD4E2-276D-47C5-E964-97A1734C4D05}" dt="2025-07-14T14:16:09.176" v="0"/>
          <ac:picMkLst>
            <pc:docMk/>
            <pc:sldMk cId="3839695869" sldId="256"/>
            <ac:picMk id="5" creationId="{E0097565-D3D1-BE3D-CB1E-75199F480A15}"/>
          </ac:picMkLst>
        </pc:picChg>
      </pc:sldChg>
    </pc:docChg>
  </pc:docChgLst>
  <pc:docChgLst>
    <pc:chgData name="Cindy Tran" userId="S::cindyt@hackettpublishing.com::d4377708-9279-4e36-b525-b8e9f20da49a" providerId="AD" clId="Web-{66EAD4E2-276D-47C5-E964-97A1734C4D05}"/>
    <pc:docChg chg="modSld">
      <pc:chgData name="Cindy Tran" userId="S::cindyt@hackettpublishing.com::d4377708-9279-4e36-b525-b8e9f20da49a" providerId="AD" clId="Web-{66EAD4E2-276D-47C5-E964-97A1734C4D05}" dt="2025-07-14T14:16:42.160" v="11" actId="1076"/>
      <pc:docMkLst>
        <pc:docMk/>
      </pc:docMkLst>
      <pc:sldChg chg="addSp delSp modSp">
        <pc:chgData name="Cindy Tran" userId="S::cindyt@hackettpublishing.com::d4377708-9279-4e36-b525-b8e9f20da49a" providerId="AD" clId="Web-{66EAD4E2-276D-47C5-E964-97A1734C4D05}" dt="2025-07-14T14:16:42.160" v="11" actId="1076"/>
        <pc:sldMkLst>
          <pc:docMk/>
          <pc:sldMk cId="3839695869" sldId="256"/>
        </pc:sldMkLst>
        <pc:picChg chg="del mod">
          <ac:chgData name="Cindy Tran" userId="S::cindyt@hackettpublishing.com::d4377708-9279-4e36-b525-b8e9f20da49a" providerId="AD" clId="Web-{66EAD4E2-276D-47C5-E964-97A1734C4D05}" dt="2025-07-14T14:16:12.597" v="1"/>
          <ac:picMkLst>
            <pc:docMk/>
            <pc:sldMk cId="3839695869" sldId="256"/>
            <ac:picMk id="5" creationId="{E0097565-D3D1-BE3D-CB1E-75199F480A15}"/>
          </ac:picMkLst>
        </pc:picChg>
        <pc:picChg chg="add del mod">
          <ac:chgData name="Cindy Tran" userId="S::cindyt@hackettpublishing.com::d4377708-9279-4e36-b525-b8e9f20da49a" providerId="AD" clId="Web-{66EAD4E2-276D-47C5-E964-97A1734C4D05}" dt="2025-07-14T14:16:42.160" v="11" actId="1076"/>
          <ac:picMkLst>
            <pc:docMk/>
            <pc:sldMk cId="3839695869" sldId="256"/>
            <ac:picMk id="6" creationId="{DD92BEC2-B784-787E-B60B-B07682D5F83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96751-C923-A14C-A897-8C990BDA12C8}" type="datetimeFigureOut">
              <a:rPr lang="en-US" smtClean="0"/>
              <a:t>7/14/2025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F79A4-5732-3A4D-BCD3-8E37E4F25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123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73C6B-A948-38F1-A37C-7FED0C0852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DA219-35E6-8629-787A-EF36249E2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07E8D5-47E5-9214-FCEA-B64FF06A9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D429EA-ED93-6FDF-2AFF-B06493C56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BB041-FF06-BA25-8EF6-7B4A42F0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05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798BA-0C39-7631-FCA4-5B921EB7F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0F203D-3F0C-D036-EEB5-7B351CB1E6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94E5C-A735-97B7-7E48-46B0B3DFE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78070-76E8-545B-3FB6-9E0E35FF3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E49A6-A364-6427-6DC3-B181AA38D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3645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EAC6AD-6797-95BD-FC9F-62518DF54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2ECC4-0177-C11E-FC9D-6BCF69C409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1CE876-7BE5-8B05-085D-186C0A6FC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ED3E9-08C3-9CBE-CAC5-74D3D4FA9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3D2412-F32D-A8B6-4001-B46B0324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5834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A511A-6FE2-FF79-69A6-B72310D7B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8B85F-F859-B980-9D48-AE7B1FE7E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DA1AD-B169-5514-BF28-EAB0D3E45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2A9-C587-89D6-EE9C-8B983D044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3C8836-8A0F-FD33-F3EE-EB4C88064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7067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69B3-35ED-69FA-8938-19EA20D2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AE1C14-43D0-2B4F-2D41-2ABE048E99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65A71-269A-2E6C-75FE-4DC6677EE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08E591-6F28-C7FA-77C5-F041C33D5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CF057D-1159-5A13-AEF8-A89234F00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9187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70080-2273-1D9F-DA1B-69AE94076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DF8F0-0902-CB0E-965B-8D72D746C9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08FB2-745D-1B2C-B4CD-4CDE16DCE5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4F87BD-5E72-18A3-2D7C-C4272BBFF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E2C9E-0D4C-DB95-CDE8-5164F3E32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291F7F-AD0E-46E8-1A5B-9AE4EE650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3881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8B571-DBC2-9FD2-C317-612B4394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0AA00-0CF8-7949-3A2F-3BB67A090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CB86F3-7CEA-7B40-3DFE-A95564168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9AACE-095E-6F64-8571-6B696C9893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147416-45C2-D3B3-685E-12EBC714A7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DE9285-E00C-0209-FFC0-CBF775EF0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20DA694-95DA-EF2A-4C82-DF21BCEC5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74F0E6-2C9E-17C0-57D2-5A9596028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6346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44086-BCEE-DFA7-DA69-98331A0B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2320EA-C0B2-72B7-99AD-E577E564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63159E-5F62-2736-49F6-8D3096A20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18CF0E-2CF0-A6B0-0C28-34CECE1D9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401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DC115A-6182-5B79-EACA-344805E3D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CA57F9-D985-C2E7-9866-1680CEA6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8BBC19-FB3B-91A7-4B3B-1DFE37981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3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0D340-377A-B6D1-8DDE-CF4243485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1D9558-AC11-4470-E305-6B10894454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B13FD0-6768-A846-29C8-BE9F621C44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34B8C-B00D-72FF-9D8F-CFE322C0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09A575-416F-FB85-AA81-5CFF7CF6A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016A9A-CB7D-52EF-FEC3-6B0F58EA8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2483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96D73-64B7-BE40-0DD8-F2A5E966D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557615-9471-B8AC-424C-9704575E7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77FA6A-501F-214B-AB16-B9D4D62F0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4E3C65-ECAF-5247-B901-C126317F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58571A-B258-BED9-F53E-8F1C3ACB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2D3E1-C934-D534-9977-02DC019D9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12243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E796B3-EBE9-4BC4-77E3-E0999ED1B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5FA84F-F673-C077-129B-FBEDACAA9C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F0F82-906F-01FA-AB2C-6D4FF22A23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6E78F8-60D0-4949-9353-6FFEDB0DF2A4}" type="datetimeFigureOut">
              <a:rPr lang="en-CA" smtClean="0"/>
              <a:t>2025-07-14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E615F-FEA6-9042-A3FC-DEA21676A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6D5C5-BFB8-6866-C46B-B07E36BEC9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E27F989-A91F-4DCE-9D98-FBC6EFFCC60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540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34723-962B-0604-D8BD-22896F76643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Introduction to the Ethics of Social Media</a:t>
            </a:r>
            <a:endParaRPr lang="en-C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20B429-E303-6466-9B60-7F20B201DB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Prof. Douglas R. Campbell</a:t>
            </a:r>
          </a:p>
          <a:p>
            <a:r>
              <a:rPr lang="en-US" dirty="0"/>
              <a:t>Chapter 1: privacy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8D636D-E561-12DD-A924-B3C6DC0D7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Hackett Publishing Company, 2025</a:t>
            </a:r>
          </a:p>
        </p:txBody>
      </p:sp>
      <p:pic>
        <p:nvPicPr>
          <p:cNvPr id="6" name="Picture 5" descr="A red letter in a circle&#10;&#10;AI-generated content may be incorrect.">
            <a:extLst>
              <a:ext uri="{FF2B5EF4-FFF2-40B4-BE49-F238E27FC236}">
                <a16:creationId xmlns:a16="http://schemas.microsoft.com/office/drawing/2014/main" id="{DD92BEC2-B784-787E-B60B-B07682D5F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9810" y="5820289"/>
            <a:ext cx="517598" cy="53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95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DBB5E-2104-1887-8071-12B04B0F5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value of privacy (</a:t>
            </a:r>
            <a:r>
              <a:rPr lang="en-CA" dirty="0"/>
              <a:t>§1)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57099-296E-2AA0-A2F9-4F08BD116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right to privacy, or do some people merely like privacy?</a:t>
            </a:r>
          </a:p>
          <a:p>
            <a:r>
              <a:rPr lang="en-US" dirty="0"/>
              <a:t>Mark Zuckerberg thinks that the latter is the case, and the preference some people have for privacy is changing.</a:t>
            </a:r>
          </a:p>
          <a:p>
            <a:r>
              <a:rPr lang="en-US" dirty="0"/>
              <a:t>One attempt to say that privacy is morally important is based on harm.</a:t>
            </a:r>
          </a:p>
          <a:p>
            <a:r>
              <a:rPr lang="en-US" dirty="0"/>
              <a:t>Keeping personal information hidden can help avoid harm.</a:t>
            </a:r>
          </a:p>
          <a:p>
            <a:pPr lvl="1"/>
            <a:r>
              <a:rPr lang="en-US" dirty="0"/>
              <a:t>E.g., if someone is a political dissident in an authoritarian regime, respecting their privacy can keep them alive.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156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37C17-6338-0A41-1A41-E86079B62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Autonomy (</a:t>
            </a:r>
            <a:r>
              <a:rPr lang="en-CA" dirty="0"/>
              <a:t>§</a:t>
            </a:r>
            <a:r>
              <a:rPr lang="en-US" dirty="0"/>
              <a:t>1)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BA69BB-C75E-194D-8A1A-E7503A5B5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588" y="1807518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But if we should respect people’s privacy because they have something to hide, it looks like we don’t have a reason to respect privacy when nothing is at stake.</a:t>
            </a:r>
          </a:p>
          <a:p>
            <a:r>
              <a:rPr lang="en-US" dirty="0"/>
              <a:t>Another approach: we should respect privacy in order to respect autonomy.</a:t>
            </a:r>
          </a:p>
          <a:p>
            <a:pPr lvl="1"/>
            <a:r>
              <a:rPr lang="en-US" dirty="0"/>
              <a:t>Autonomy: the power to direct our lives as we see fit.</a:t>
            </a:r>
          </a:p>
          <a:p>
            <a:r>
              <a:rPr lang="en-US" dirty="0"/>
              <a:t>We reveal information about ourselves in order to manage our relationships. That’s an important part of the direction of our lives.</a:t>
            </a:r>
          </a:p>
          <a:p>
            <a:pPr lvl="1"/>
            <a:r>
              <a:rPr lang="en-US" dirty="0"/>
              <a:t>E.g., I signal to someone that they are a close friend when I reveal my sexual orientation to them. I signal to someone that they are merely my co-worker by keeping that information from them.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28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8BD7D-9975-11BE-99B9-8C8885F4D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simplifying hypothesis (</a:t>
            </a:r>
            <a:r>
              <a:rPr lang="en-CA" dirty="0"/>
              <a:t>§1)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DA32F9-DFB8-4C44-A679-B45693B84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is </a:t>
            </a:r>
            <a:r>
              <a:rPr lang="en-US" dirty="0"/>
              <a:t>privacy? What does it mean to have a right to privacy?</a:t>
            </a:r>
          </a:p>
          <a:p>
            <a:r>
              <a:rPr lang="en-US" dirty="0"/>
              <a:t>The </a:t>
            </a:r>
            <a:r>
              <a:rPr lang="en-US" i="1" dirty="0"/>
              <a:t>simplifying hypothesis </a:t>
            </a:r>
            <a:r>
              <a:rPr lang="en-US" dirty="0"/>
              <a:t>tells us that the right to privacy is nothing but other rights that we have.</a:t>
            </a:r>
          </a:p>
          <a:p>
            <a:r>
              <a:rPr lang="en-US" dirty="0"/>
              <a:t>E.g., </a:t>
            </a:r>
            <a:r>
              <a:rPr lang="en-CA" dirty="0"/>
              <a:t>since I own (and, therefore, have a right to) my elbow, I have the right to cover it up as I see fit, expose it, and so on. If someone uses x-ray vision to see my elbow without my consent, they have violated my right.</a:t>
            </a:r>
          </a:p>
          <a:p>
            <a:r>
              <a:rPr lang="en-CA" dirty="0"/>
              <a:t>The right to privacy is merely the result of other rights that we independently believe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06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8102D-39D0-03F3-7EA4-5D3CDD5A36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non-intrusion model of privacy (</a:t>
            </a:r>
            <a:r>
              <a:rPr lang="en-CA" dirty="0"/>
              <a:t>§2.1)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0E3E51-3802-1966-959E-A02A96F4E2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Philosophers use </a:t>
            </a:r>
            <a:r>
              <a:rPr lang="en-US" i="1" dirty="0"/>
              <a:t>models </a:t>
            </a:r>
            <a:r>
              <a:rPr lang="en-US" dirty="0"/>
              <a:t>of privacy to understand what counts as a violation of someone’s privacy.</a:t>
            </a:r>
          </a:p>
          <a:p>
            <a:r>
              <a:rPr lang="en-US" dirty="0"/>
              <a:t>The non-intrusion model (NIM) is the oldest model of privacy.</a:t>
            </a:r>
          </a:p>
          <a:p>
            <a:r>
              <a:rPr lang="en-US" dirty="0"/>
              <a:t>The NIM says that we respect privacy by leaving someone alone. It was designed to protect people from unwarranted invasions by the government. </a:t>
            </a:r>
          </a:p>
          <a:p>
            <a:r>
              <a:rPr lang="en-US" dirty="0"/>
              <a:t>To that extent, it was very useful. But philosophers have generally abandoned it because it doesn’t concretely lay out what is required to protect privacy.</a:t>
            </a:r>
          </a:p>
          <a:p>
            <a:endParaRPr lang="en-US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8209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5BC0-2ED0-A1A1-5DDC-5B257222B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restricted access/limited control (RALC) model (</a:t>
            </a:r>
            <a:r>
              <a:rPr lang="en-CA" dirty="0"/>
              <a:t>§2.2)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705F-505A-C8E5-8F42-F8D9EF83A6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 parts to this model of privacy.</a:t>
            </a:r>
          </a:p>
          <a:p>
            <a:r>
              <a:rPr lang="en-US" dirty="0"/>
              <a:t>The first is restricted access (RA).</a:t>
            </a:r>
          </a:p>
          <a:p>
            <a:r>
              <a:rPr lang="en-US" dirty="0"/>
              <a:t>You have privacy only when you have the ability to restrict access to your information.</a:t>
            </a:r>
          </a:p>
          <a:p>
            <a:r>
              <a:rPr lang="en-US" dirty="0"/>
              <a:t>The second is limited control (LC).</a:t>
            </a:r>
          </a:p>
          <a:p>
            <a:r>
              <a:rPr lang="en-US" dirty="0"/>
              <a:t>You need to have some ability to control the flow of information, </a:t>
            </a:r>
            <a:r>
              <a:rPr lang="en-US"/>
              <a:t>but it doesn’t </a:t>
            </a:r>
            <a:r>
              <a:rPr lang="en-US" dirty="0"/>
              <a:t>have to be complete control. </a:t>
            </a:r>
          </a:p>
          <a:p>
            <a:r>
              <a:rPr lang="en-US" dirty="0"/>
              <a:t>Consent matters. But more to the point, </a:t>
            </a:r>
            <a:r>
              <a:rPr lang="en-US" i="1" dirty="0"/>
              <a:t>informed consent </a:t>
            </a:r>
            <a:r>
              <a:rPr lang="en-US" dirty="0"/>
              <a:t>matters. And we rarely are informed about how our data is used.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720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C6D91-4779-1372-C120-938DFF39D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contextual integrity (CI) model (</a:t>
            </a:r>
            <a:r>
              <a:rPr lang="en-CA" dirty="0"/>
              <a:t>§2.3)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0D4F2-264F-D143-E8AB-1D98C2BDC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model of privacy is used to object to the way that social-</a:t>
            </a:r>
            <a:br>
              <a:rPr lang="en-US" dirty="0"/>
            </a:br>
            <a:r>
              <a:rPr lang="en-US" dirty="0"/>
              <a:t>networking systems handle the personal information of the users.</a:t>
            </a:r>
          </a:p>
          <a:p>
            <a:r>
              <a:rPr lang="en-US" dirty="0"/>
              <a:t>Every single area of life, says the CI model, is governed by two types of rules that regulate the flow of information: (1) </a:t>
            </a:r>
            <a:r>
              <a:rPr lang="en-US" i="1" dirty="0"/>
              <a:t>appropriateness</a:t>
            </a:r>
            <a:r>
              <a:rPr lang="en-US" dirty="0"/>
              <a:t> rules and (2) </a:t>
            </a:r>
            <a:r>
              <a:rPr lang="en-US" i="1" dirty="0"/>
              <a:t>distribution</a:t>
            </a:r>
            <a:r>
              <a:rPr lang="en-US" dirty="0"/>
              <a:t> rules.</a:t>
            </a:r>
          </a:p>
          <a:p>
            <a:r>
              <a:rPr lang="en-US"/>
              <a:t>The rules </a:t>
            </a:r>
            <a:r>
              <a:rPr lang="en-US" dirty="0"/>
              <a:t>change depending on the context.</a:t>
            </a:r>
          </a:p>
          <a:p>
            <a:r>
              <a:rPr lang="en-US" dirty="0"/>
              <a:t>There is no universal, context-independent rule for respecting privacy.</a:t>
            </a:r>
            <a:br>
              <a:rPr lang="en-US" dirty="0"/>
            </a:br>
            <a:br>
              <a:rPr lang="en-US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0039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B5685-D14D-607F-FD81-7CF80C5D1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in the CI model (</a:t>
            </a:r>
            <a:r>
              <a:rPr lang="en-CA" dirty="0"/>
              <a:t>§2.3)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69E50-FAB8-7592-424C-C23EF48F0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Rules of appropriateness.</a:t>
            </a:r>
          </a:p>
          <a:p>
            <a:pPr lvl="1"/>
            <a:r>
              <a:rPr lang="en-US" dirty="0"/>
              <a:t>These govern the </a:t>
            </a:r>
            <a:r>
              <a:rPr lang="en-US" i="1" dirty="0"/>
              <a:t>types </a:t>
            </a:r>
            <a:r>
              <a:rPr lang="en-US" dirty="0"/>
              <a:t>of information that can be shared in a situation.</a:t>
            </a:r>
          </a:p>
          <a:p>
            <a:pPr lvl="1"/>
            <a:r>
              <a:rPr lang="en-US" dirty="0"/>
              <a:t> E.g., medical information, but not romantic information, can be shared in medical contexts. </a:t>
            </a:r>
          </a:p>
          <a:p>
            <a:r>
              <a:rPr lang="en-US" dirty="0"/>
              <a:t>Rules of distribution.</a:t>
            </a:r>
          </a:p>
          <a:p>
            <a:pPr lvl="1"/>
            <a:r>
              <a:rPr lang="en-US" dirty="0"/>
              <a:t>These govern how information should flow within and across contexts. </a:t>
            </a:r>
          </a:p>
          <a:p>
            <a:pPr lvl="1"/>
            <a:r>
              <a:rPr lang="en-US" dirty="0"/>
              <a:t>E.g., in a medical context, it is appropriate to share medical information, but people who share a patient’s information are not permitted to leave the documents out in public spaces in the hospital; they need to be more careful with it.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7600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43f696e-320a-443d-b9e7-bf7ccdd1ea5a" xsi:nil="true"/>
    <lcf76f155ced4ddcb4097134ff3c332f xmlns="141ccd18-d83e-4bed-9525-04fdd4fc676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61715668F6654A84B050516820A01E" ma:contentTypeVersion="14" ma:contentTypeDescription="Create a new document." ma:contentTypeScope="" ma:versionID="4feada6d848273257f372c6f4e2698f5">
  <xsd:schema xmlns:xsd="http://www.w3.org/2001/XMLSchema" xmlns:xs="http://www.w3.org/2001/XMLSchema" xmlns:p="http://schemas.microsoft.com/office/2006/metadata/properties" xmlns:ns2="141ccd18-d83e-4bed-9525-04fdd4fc676e" xmlns:ns3="c43f696e-320a-443d-b9e7-bf7ccdd1ea5a" targetNamespace="http://schemas.microsoft.com/office/2006/metadata/properties" ma:root="true" ma:fieldsID="4121604b9227acdf4c71d3ec12fea064" ns2:_="" ns3:_="">
    <xsd:import namespace="141ccd18-d83e-4bed-9525-04fdd4fc676e"/>
    <xsd:import namespace="c43f696e-320a-443d-b9e7-bf7ccdd1ea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ccd18-d83e-4bed-9525-04fdd4fc67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e457497-ed84-42a9-879f-f33eea5232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3f696e-320a-443d-b9e7-bf7ccdd1ea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3ca262ce-f239-41cc-9d0e-e2c2d71a2fcd}" ma:internalName="TaxCatchAll" ma:showField="CatchAllData" ma:web="c43f696e-320a-443d-b9e7-bf7ccdd1ea5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526D41F-84B4-4AA1-BEA0-3956B56197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C49B4AB-9B78-4EB0-8AEA-CAFE729106AF}">
  <ds:schemaRefs>
    <ds:schemaRef ds:uri="http://schemas.microsoft.com/office/2006/metadata/properties"/>
    <ds:schemaRef ds:uri="http://schemas.microsoft.com/office/infopath/2007/PartnerControls"/>
    <ds:schemaRef ds:uri="c43f696e-320a-443d-b9e7-bf7ccdd1ea5a"/>
    <ds:schemaRef ds:uri="141ccd18-d83e-4bed-9525-04fdd4fc676e"/>
  </ds:schemaRefs>
</ds:datastoreItem>
</file>

<file path=customXml/itemProps3.xml><?xml version="1.0" encoding="utf-8"?>
<ds:datastoreItem xmlns:ds="http://schemas.openxmlformats.org/officeDocument/2006/customXml" ds:itemID="{48D729E7-2F5F-48D8-8A8D-8B3738140F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1ccd18-d83e-4bed-9525-04fdd4fc676e"/>
    <ds:schemaRef ds:uri="c43f696e-320a-443d-b9e7-bf7ccdd1ea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750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An Introduction to the Ethics of Social Media</vt:lpstr>
      <vt:lpstr>The value of privacy (§1)</vt:lpstr>
      <vt:lpstr>Autonomy (§1)</vt:lpstr>
      <vt:lpstr>The simplifying hypothesis (§1)</vt:lpstr>
      <vt:lpstr>The non-intrusion model of privacy (§2.1)</vt:lpstr>
      <vt:lpstr>The restricted access/limited control (RALC) model (§2.2)</vt:lpstr>
      <vt:lpstr>The contextual integrity (CI) model (§2.3)</vt:lpstr>
      <vt:lpstr>Rules in the CI model (§2.3)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Douglas R Campbell</dc:creator>
  <cp:lastModifiedBy>Cindy Tran</cp:lastModifiedBy>
  <cp:revision>19</cp:revision>
  <dcterms:created xsi:type="dcterms:W3CDTF">2025-06-04T19:26:40Z</dcterms:created>
  <dcterms:modified xsi:type="dcterms:W3CDTF">2025-07-14T14:16:47Z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0x0101005261715668F6654A84B050516820A01E</vt:lpwstr>
  </property>
  <property fmtid="{D5CDD505-2E9C-101B-9397-08002B2CF9AE}" pid="3" name="MediaServiceImageTags">
    <vt:lpwstr/>
  </property>
</Properties>
</file>