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A1578D-DDCB-380F-8638-E69540EA8453}" v="2" dt="2025-07-14T15:19:43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dy Tran" userId="S::cindyt@hackettpublishing.com::d4377708-9279-4e36-b525-b8e9f20da49a" providerId="AD" clId="Web-{ABA1578D-DDCB-380F-8638-E69540EA8453}"/>
    <pc:docChg chg="modSld">
      <pc:chgData name="Cindy Tran" userId="S::cindyt@hackettpublishing.com::d4377708-9279-4e36-b525-b8e9f20da49a" providerId="AD" clId="Web-{ABA1578D-DDCB-380F-8638-E69540EA8453}" dt="2025-07-14T15:19:43.046" v="1" actId="1076"/>
      <pc:docMkLst>
        <pc:docMk/>
      </pc:docMkLst>
      <pc:sldChg chg="addSp modSp">
        <pc:chgData name="Cindy Tran" userId="S::cindyt@hackettpublishing.com::d4377708-9279-4e36-b525-b8e9f20da49a" providerId="AD" clId="Web-{ABA1578D-DDCB-380F-8638-E69540EA8453}" dt="2025-07-14T15:19:43.046" v="1" actId="1076"/>
        <pc:sldMkLst>
          <pc:docMk/>
          <pc:sldMk cId="3839695869" sldId="256"/>
        </pc:sldMkLst>
        <pc:picChg chg="add mod">
          <ac:chgData name="Cindy Tran" userId="S::cindyt@hackettpublishing.com::d4377708-9279-4e36-b525-b8e9f20da49a" providerId="AD" clId="Web-{ABA1578D-DDCB-380F-8638-E69540EA8453}" dt="2025-07-14T15:19:43.046" v="1" actId="1076"/>
          <ac:picMkLst>
            <pc:docMk/>
            <pc:sldMk cId="3839695869" sldId="256"/>
            <ac:picMk id="5" creationId="{7870CE64-F361-0381-7BB3-7A582E6DD97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AFDBC-9E40-BB4C-A511-068CC2D435A8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0A5A0-AA73-8245-9715-90E02C94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07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73C6B-A948-38F1-A37C-7FED0C0852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EDA219-35E6-8629-787A-EF36249E28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7E8D5-47E5-9214-FCEA-B64FF06A9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429EA-ED93-6FDF-2AFF-B06493C56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BB041-FF06-BA25-8EF6-7B4A42F03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0051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798BA-0C39-7631-FCA4-5B921EB7F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F203D-3F0C-D036-EEB5-7B351CB1E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94E5C-A735-97B7-7E48-46B0B3DFE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78070-76E8-545B-3FB6-9E0E35FF3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E49A6-A364-6427-6DC3-B181AA38D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3645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EAC6AD-6797-95BD-FC9F-62518DF54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32ECC4-0177-C11E-FC9D-6BCF69C40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CE876-7BE5-8B05-085D-186C0A6FC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ED3E9-08C3-9CBE-CAC5-74D3D4FA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D2412-F32D-A8B6-4001-B46B0324C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834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A511A-6FE2-FF79-69A6-B72310D7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8B85F-F859-B980-9D48-AE7B1FE7E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DA1AD-B169-5514-BF28-EAB0D3E45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2A9-C587-89D6-EE9C-8B983D044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C8836-8A0F-FD33-F3EE-EB4C88064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706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369B3-35ED-69FA-8938-19EA20D2E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E1C14-43D0-2B4F-2D41-2ABE048E9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65A71-269A-2E6C-75FE-4DC6677EE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8E591-6F28-C7FA-77C5-F041C33D5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F057D-1159-5A13-AEF8-A89234F00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918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70080-2273-1D9F-DA1B-69AE94076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DF8F0-0902-CB0E-965B-8D72D746C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D08FB2-745D-1B2C-B4CD-4CDE16DCE5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4F87BD-5E72-18A3-2D7C-C4272BBFF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E2C9E-0D4C-DB95-CDE8-5164F3E32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291F7F-AD0E-46E8-1A5B-9AE4EE650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388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8B571-DBC2-9FD2-C317-612B43941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90AA00-0CF8-7949-3A2F-3BB67A090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B86F3-7CEA-7B40-3DFE-A95564168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29AACE-095E-6F64-8571-6B696C989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147416-45C2-D3B3-685E-12EBC714A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DE9285-E00C-0209-FFC0-CBF775EF0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0DA694-95DA-EF2A-4C82-DF21BCEC5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74F0E6-2C9E-17C0-57D2-5A9596028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3467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44086-BCEE-DFA7-DA69-98331A0B4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2320EA-C0B2-72B7-99AD-E577E5646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63159E-5F62-2736-49F6-8D3096A20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18CF0E-2CF0-A6B0-0C28-34CECE1D9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401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DC115A-6182-5B79-EACA-344805E3D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CA57F9-D985-C2E7-9866-1680CEA6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8BBC19-FB3B-91A7-4B3B-1DFE37981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6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0D340-377A-B6D1-8DDE-CF4243485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D9558-AC11-4470-E305-6B1089445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13FD0-6768-A846-29C8-BE9F621C4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34B8C-B00D-72FF-9D8F-CFE322C0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09A575-416F-FB85-AA81-5CFF7CF6A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16A9A-CB7D-52EF-FEC3-6B0F58EA8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524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96D73-64B7-BE40-0DD8-F2A5E966D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557615-9471-B8AC-424C-9704575E7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77FA6A-501F-214B-AB16-B9D4D62F0A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E3C65-ECAF-5247-B901-C126317F2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8571A-B258-BED9-F53E-8F1C3ACB7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E2D3E1-C934-D534-9977-02DC019D9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224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E796B3-EBE9-4BC4-77E3-E0999ED1B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5FA84F-F673-C077-129B-FBEDACAA9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F0F82-906F-01FA-AB2C-6D4FF22A23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6E78F8-60D0-4949-9353-6FFEDB0DF2A4}" type="datetimeFigureOut">
              <a:rPr lang="en-CA" smtClean="0"/>
              <a:t>2025-07-14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E615F-FEA6-9042-A3FC-DEA21676AA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6D5C5-BFB8-6866-C46B-B07E36BEC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27F989-A91F-4DCE-9D98-FBC6EFFCC6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540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34723-962B-0604-D8BD-22896F7664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Introduction to the Ethics of Social Media</a:t>
            </a:r>
            <a:endParaRPr lang="en-CA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20B429-E303-6466-9B60-7F20B201DB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Prof. Douglas R. Campbell</a:t>
            </a:r>
          </a:p>
          <a:p>
            <a:r>
              <a:rPr lang="en-US" dirty="0"/>
              <a:t>Chapter 2: attention economy</a:t>
            </a:r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BB1FF2-7678-07D4-DDAE-0EBA7D78F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Hackett Publishing Company, 2025</a:t>
            </a:r>
          </a:p>
        </p:txBody>
      </p:sp>
      <p:pic>
        <p:nvPicPr>
          <p:cNvPr id="5" name="Picture 4" descr="A red letter in a circle&#10;&#10;AI-generated content may be incorrect.">
            <a:extLst>
              <a:ext uri="{FF2B5EF4-FFF2-40B4-BE49-F238E27FC236}">
                <a16:creationId xmlns:a16="http://schemas.microsoft.com/office/drawing/2014/main" id="{7870CE64-F361-0381-7BB3-7A582E6DD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825" y="5804999"/>
            <a:ext cx="51435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695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9D8FC-557E-FD61-4F04-6F23F1423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 (</a:t>
            </a:r>
            <a:r>
              <a:rPr lang="en-CA" dirty="0"/>
              <a:t>§4)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AD2DF-891C-A2FA-F818-937F0CBCD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What should we do in light of these problems?</a:t>
            </a:r>
          </a:p>
          <a:p>
            <a:r>
              <a:rPr lang="en-US" dirty="0"/>
              <a:t>Social antibodies: we might be able to rely on society to develop its own practices and customs to ward off excessive social-media use.</a:t>
            </a:r>
          </a:p>
          <a:p>
            <a:pPr lvl="1"/>
            <a:r>
              <a:rPr lang="en-US" dirty="0"/>
              <a:t>This might be too optimistic. These technologies change really fast, and they are designed to not have any boundaries.</a:t>
            </a:r>
          </a:p>
          <a:p>
            <a:r>
              <a:rPr lang="en-US" dirty="0"/>
              <a:t>Coercive paternalism: we should ban some transactions entirely; end the attention economy with legislation like we do with some other markets.</a:t>
            </a:r>
          </a:p>
          <a:p>
            <a:r>
              <a:rPr lang="en-US" dirty="0"/>
              <a:t>Libertarian paternalism: we should intervene but not use coercion; we should nudge people away from social-media technologies, like the way we put notices of lung cancer on cigarette boxes.		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343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20CF9-F02A-E959-4602-15D9DA3B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upsides (</a:t>
            </a:r>
            <a:r>
              <a:rPr lang="en-CA" dirty="0"/>
              <a:t>§5)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6C5CD-8F0D-87CD-4D7F-D4FB6378B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real perks to the attention economy.</a:t>
            </a:r>
          </a:p>
          <a:p>
            <a:r>
              <a:rPr lang="en-US" dirty="0"/>
              <a:t>It’s great that we can access social-media sites without paying any upfront costs.</a:t>
            </a:r>
          </a:p>
          <a:p>
            <a:r>
              <a:rPr lang="en-US" dirty="0"/>
              <a:t>People spend so much time on these apps that they clearly have become a big and cherished part of people’s lives. The underlying business model makes this possible.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8556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DBB5E-2104-1887-8071-12B04B0F5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Social-media use and the attention economy (</a:t>
            </a:r>
            <a:r>
              <a:rPr lang="en-CA" dirty="0"/>
              <a:t>§1)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57099-296E-2AA0-A2F9-4F08BD116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 growing amount of media is paid for by its consumers through their very consumption of it.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Two types of transactions: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The first: those in which consumers give new media developers their attention in exchange for a service (such as a news feed or access to pictures of friends).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The second: those in which developers auction off consumer attention to advertisers.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These transactions characterize </a:t>
            </a:r>
            <a:r>
              <a:rPr lang="en-US" i="1" dirty="0"/>
              <a:t>the attention economy</a:t>
            </a:r>
            <a:r>
              <a:rPr lang="en-US" dirty="0"/>
              <a:t>, in which our attention is traded and auctioned off as a commodity.</a:t>
            </a:r>
            <a:br>
              <a:rPr lang="en-US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1567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CC45F-4CAD-86F1-B6E6-E3317D0DF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 limits (</a:t>
            </a:r>
            <a:r>
              <a:rPr lang="en-CA" dirty="0"/>
              <a:t>§1)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1156B-BCD1-610F-F736-544ADC12D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New media differ from traditional media in their ability to</a:t>
            </a:r>
            <a:br>
              <a:rPr lang="en-US" dirty="0"/>
            </a:br>
            <a:r>
              <a:rPr lang="en-US" dirty="0"/>
              <a:t>absorb and respond to information about consumers in real time.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How does this affect us?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And what does this mean for where we should impose limits on</a:t>
            </a:r>
            <a:br>
              <a:rPr lang="en-US" dirty="0"/>
            </a:br>
            <a:r>
              <a:rPr lang="en-US" dirty="0"/>
              <a:t>markets, if anything?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Virtually everyone thinks that there should be </a:t>
            </a:r>
            <a:r>
              <a:rPr lang="en-US" i="1" dirty="0"/>
              <a:t>some </a:t>
            </a:r>
            <a:r>
              <a:rPr lang="en-US" dirty="0"/>
              <a:t>limits on markets (e.g., for some drugs, guns, sex, organs, etc.), but it’s hard to spell out when, where, and what those limitations should be.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This is called </a:t>
            </a:r>
            <a:r>
              <a:rPr lang="en-US" i="1" dirty="0"/>
              <a:t>the problem of the moral limits of markets.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5213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8AAAE-AA75-783B-3BDA-795F3E764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Noxious markets (</a:t>
            </a:r>
            <a:r>
              <a:rPr lang="en-CA" dirty="0"/>
              <a:t>§1)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8BB7F-CE6D-4C44-8F73-0C0299EAB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Philosophers have argued that we should impose limits on markets when they satisfy the criteria for being </a:t>
            </a:r>
            <a:r>
              <a:rPr lang="en-US" i="1" dirty="0"/>
              <a:t>noxious</a:t>
            </a:r>
            <a:r>
              <a:rPr lang="en-US" dirty="0"/>
              <a:t>:</a:t>
            </a:r>
            <a:endParaRPr lang="en-CA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 noxious market produces extremely harmful outcomes for society.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 noxious market produces extremely harmful outcomes for some individuals.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 noxious market is characterized by a low level of knowledge.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more of these criteria that a market satisfies, the more noxious it is.</a:t>
            </a:r>
            <a:endParaRPr lang="en-CA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To be noxious, a market does not have to satisfy all three of these criteria. Our assessment of a market can be mixed: it can strike us as noxious in some respects but not others.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												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07783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544F6-BAC9-E93E-E33D-E26E26CA4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attention economy is harmful (</a:t>
            </a:r>
            <a:r>
              <a:rPr lang="en-CA" dirty="0"/>
              <a:t>§1)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54794-D46A-7678-6063-228AEC1F8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It’s harmful to society.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It contributes to polarization, extremism, and the fragmentation of society.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It undermines democracy by eroding the shared basis of civil discourse.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It’s harmful to individuals.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Causes anxiety, depression, feelings of loneliness, self-harm, etc.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The authors cite a huge amount of research on this, including randomized</a:t>
            </a:r>
            <a:br>
              <a:rPr lang="en-US" dirty="0"/>
            </a:br>
            <a:r>
              <a:rPr lang="en-US" dirty="0"/>
              <a:t>controlled trials that pick out causation, not merely correlation.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98186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D63FB-0FFA-EB5B-3968-5F5261D7A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low level of knowledge (</a:t>
            </a:r>
            <a:r>
              <a:rPr lang="en-CA" dirty="0"/>
              <a:t>§1)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0808B-7C9A-55F5-D46B-02869A471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attention economy is characterized by a low level of knowledge.</a:t>
            </a:r>
            <a:endParaRPr lang="en-CA" dirty="0"/>
          </a:p>
          <a:p>
            <a:pPr>
              <a:buFont typeface="Wingdings" panose="05000000000000000000" pitchFamily="2" charset="2"/>
              <a:buChar char="Ø"/>
            </a:pPr>
            <a:r>
              <a:rPr lang="en-CA" dirty="0"/>
              <a:t>We are not properly informed of the risks of being in the attention economy, and there is no incentive to make us properly informed.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dirty="0"/>
              <a:t>E.g., how social-media platforms violate our privacy is </a:t>
            </a:r>
            <a:r>
              <a:rPr lang="en-CA" i="1" dirty="0"/>
              <a:t>completely opaque </a:t>
            </a:r>
            <a:r>
              <a:rPr lang="en-CA" dirty="0"/>
              <a:t>to us.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dirty="0"/>
              <a:t> Consent without being informed is not morally acceptable.</a:t>
            </a:r>
          </a:p>
        </p:txBody>
      </p:sp>
    </p:spTree>
    <p:extLst>
      <p:ext uri="{BB962C8B-B14F-4D97-AF65-F5344CB8AC3E}">
        <p14:creationId xmlns:p14="http://schemas.microsoft.com/office/powerpoint/2010/main" val="1126540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88146-AACF-EBBB-E9DE-744C08822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Addictions (</a:t>
            </a:r>
            <a:r>
              <a:rPr lang="en-CA" dirty="0"/>
              <a:t>§2)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87BE7-0AF0-7C20-E88E-315BCBD8C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One popular argument against the attention economy is that it produces addictions to social media and that this is wrong.</a:t>
            </a:r>
            <a:endParaRPr lang="en-CA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algorithms that social-media platforms use to capture more and more of our attention </a:t>
            </a:r>
            <a:r>
              <a:rPr lang="en-US" i="1" dirty="0"/>
              <a:t>adapt </a:t>
            </a:r>
            <a:r>
              <a:rPr lang="en-US" dirty="0"/>
              <a:t>dynamically to our own behavior and perceived preferences. </a:t>
            </a:r>
            <a:endParaRPr lang="en-CA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underlying business model of the attention economy is based on addicting users and then </a:t>
            </a:r>
            <a:r>
              <a:rPr lang="en-US" i="1" dirty="0"/>
              <a:t>exploiting</a:t>
            </a:r>
            <a:r>
              <a:rPr lang="en-US" dirty="0"/>
              <a:t> that addiction for monetary gain.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45563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AF747-AF60-72CC-8FA3-3DC686483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right to attention (</a:t>
            </a:r>
            <a:r>
              <a:rPr lang="en-CA" dirty="0"/>
              <a:t>§3)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02EF8-877E-7949-0CE1-6F3926FF0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Another objection to the attention economy is based on the idea that we have a right to our own attention</a:t>
            </a:r>
            <a:endParaRPr lang="en-CA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right to attention is the right to direct our attention as we see fit, and it implies another right: the right to be free from distractions.</a:t>
            </a:r>
            <a:endParaRPr lang="en-CA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argument for the right to attention is based on the right to mental integrity.</a:t>
            </a:r>
            <a:endParaRPr lang="en-CA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We have a right to </a:t>
            </a:r>
            <a:r>
              <a:rPr lang="en-US" i="1" dirty="0"/>
              <a:t>bodily </a:t>
            </a:r>
            <a:r>
              <a:rPr lang="en-US" dirty="0"/>
              <a:t>integrity: this means that it is wrong for other people to interfere with our bodies without our consent. The right to bodily integrity implies a right to mental integrity. </a:t>
            </a:r>
          </a:p>
          <a:p>
            <a:pPr>
              <a:buFont typeface="Wingdings" panose="05000000000000000000" pitchFamily="2" charset="2"/>
              <a:buChar char="Ø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43826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BD5AD-2AA9-6B94-ACF9-52B760217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distractions are wrong (</a:t>
            </a:r>
            <a:r>
              <a:rPr lang="en-CA" dirty="0"/>
              <a:t>§3)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4863A-C445-E426-F240-0602E79D3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Our right to mental integrity requires that people be able to direct their attention as they see fit without interference from others.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moral problem with the attention economy is that it flagrantly violates our rights by auctioning off something that we are entitled to and own.</a:t>
            </a:r>
            <a:endParaRPr lang="en-CA" dirty="0"/>
          </a:p>
          <a:p>
            <a:pPr>
              <a:buFont typeface="Wingdings" panose="05000000000000000000" pitchFamily="2" charset="2"/>
              <a:buChar char="Ø"/>
            </a:pPr>
            <a:r>
              <a:rPr lang="en-CA" dirty="0"/>
              <a:t>Not every distraction is morally wrong.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dirty="0"/>
              <a:t>The attention economy employs </a:t>
            </a:r>
            <a:r>
              <a:rPr lang="en-CA" i="1" dirty="0"/>
              <a:t>supernormal stimuli</a:t>
            </a:r>
            <a:r>
              <a:rPr lang="en-CA" dirty="0"/>
              <a:t>, far beyond what our instincts evolved to handle. </a:t>
            </a:r>
          </a:p>
        </p:txBody>
      </p:sp>
    </p:spTree>
    <p:extLst>
      <p:ext uri="{BB962C8B-B14F-4D97-AF65-F5344CB8AC3E}">
        <p14:creationId xmlns:p14="http://schemas.microsoft.com/office/powerpoint/2010/main" val="3171576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3f696e-320a-443d-b9e7-bf7ccdd1ea5a" xsi:nil="true"/>
    <lcf76f155ced4ddcb4097134ff3c332f xmlns="141ccd18-d83e-4bed-9525-04fdd4fc676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61715668F6654A84B050516820A01E" ma:contentTypeVersion="14" ma:contentTypeDescription="Create a new document." ma:contentTypeScope="" ma:versionID="4feada6d848273257f372c6f4e2698f5">
  <xsd:schema xmlns:xsd="http://www.w3.org/2001/XMLSchema" xmlns:xs="http://www.w3.org/2001/XMLSchema" xmlns:p="http://schemas.microsoft.com/office/2006/metadata/properties" xmlns:ns2="141ccd18-d83e-4bed-9525-04fdd4fc676e" xmlns:ns3="c43f696e-320a-443d-b9e7-bf7ccdd1ea5a" targetNamespace="http://schemas.microsoft.com/office/2006/metadata/properties" ma:root="true" ma:fieldsID="4121604b9227acdf4c71d3ec12fea064" ns2:_="" ns3:_="">
    <xsd:import namespace="141ccd18-d83e-4bed-9525-04fdd4fc676e"/>
    <xsd:import namespace="c43f696e-320a-443d-b9e7-bf7ccdd1ea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ccd18-d83e-4bed-9525-04fdd4fc67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e457497-ed84-42a9-879f-f33eea5232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f696e-320a-443d-b9e7-bf7ccdd1ea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3ca262ce-f239-41cc-9d0e-e2c2d71a2fcd}" ma:internalName="TaxCatchAll" ma:showField="CatchAllData" ma:web="c43f696e-320a-443d-b9e7-bf7ccdd1ea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BC788D-4FAE-42BE-864F-086A27CE3C2E}">
  <ds:schemaRefs>
    <ds:schemaRef ds:uri="http://schemas.microsoft.com/office/2006/metadata/properties"/>
    <ds:schemaRef ds:uri="http://schemas.microsoft.com/office/infopath/2007/PartnerControls"/>
    <ds:schemaRef ds:uri="c43f696e-320a-443d-b9e7-bf7ccdd1ea5a"/>
    <ds:schemaRef ds:uri="141ccd18-d83e-4bed-9525-04fdd4fc676e"/>
  </ds:schemaRefs>
</ds:datastoreItem>
</file>

<file path=customXml/itemProps2.xml><?xml version="1.0" encoding="utf-8"?>
<ds:datastoreItem xmlns:ds="http://schemas.openxmlformats.org/officeDocument/2006/customXml" ds:itemID="{1CC695AF-602E-4742-8470-918FB353A5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BFF998-BCC3-4FCB-A539-2598B2076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ccd18-d83e-4bed-9525-04fdd4fc676e"/>
    <ds:schemaRef ds:uri="c43f696e-320a-443d-b9e7-bf7ccdd1ea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958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An Introduction to the Ethics of Social Media</vt:lpstr>
      <vt:lpstr>Social-media use and the attention economy (§1)</vt:lpstr>
      <vt:lpstr>Moral limits (§1)</vt:lpstr>
      <vt:lpstr>Noxious markets (§1)</vt:lpstr>
      <vt:lpstr>The attention economy is harmful (§1)</vt:lpstr>
      <vt:lpstr>A low level of knowledge (§1)</vt:lpstr>
      <vt:lpstr>Addictions (§2)</vt:lpstr>
      <vt:lpstr>The right to attention (§3)</vt:lpstr>
      <vt:lpstr>Some distractions are wrong (§3) </vt:lpstr>
      <vt:lpstr>Solutions (§4) </vt:lpstr>
      <vt:lpstr>The upsides (§5)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Douglas R Campbell</dc:creator>
  <cp:lastModifiedBy>Cindy Tran</cp:lastModifiedBy>
  <cp:revision>11</cp:revision>
  <dcterms:created xsi:type="dcterms:W3CDTF">2025-06-04T19:26:40Z</dcterms:created>
  <dcterms:modified xsi:type="dcterms:W3CDTF">2025-07-14T15:19:50Z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0x0101005261715668F6654A84B050516820A01E</vt:lpwstr>
  </property>
  <property fmtid="{D5CDD505-2E9C-101B-9397-08002B2CF9AE}" pid="3" name="MediaServiceImageTags">
    <vt:lpwstr/>
  </property>
</Properties>
</file>