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B47B89-8390-FDC9-5C79-5A03F1DCD999}" v="2" dt="2025-07-14T15:20:33.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Dean" userId="S::jeffd@hackettpublishing.com::85314e35-fd6e-4081-8295-4f68fcef576e" providerId="AD" clId="Web-{07ED04C2-DE54-D6AB-D902-BC1B273497DA}"/>
    <pc:docChg chg="modSld">
      <pc:chgData name="Jeff Dean" userId="S::jeffd@hackettpublishing.com::85314e35-fd6e-4081-8295-4f68fcef576e" providerId="AD" clId="Web-{07ED04C2-DE54-D6AB-D902-BC1B273497DA}" dt="2025-07-11T13:36:38.792" v="7" actId="20577"/>
      <pc:docMkLst>
        <pc:docMk/>
      </pc:docMkLst>
      <pc:sldChg chg="modSp">
        <pc:chgData name="Jeff Dean" userId="S::jeffd@hackettpublishing.com::85314e35-fd6e-4081-8295-4f68fcef576e" providerId="AD" clId="Web-{07ED04C2-DE54-D6AB-D902-BC1B273497DA}" dt="2025-07-11T13:36:03.308" v="3" actId="20577"/>
        <pc:sldMkLst>
          <pc:docMk/>
          <pc:sldMk cId="3336339859" sldId="260"/>
        </pc:sldMkLst>
        <pc:spChg chg="mod">
          <ac:chgData name="Jeff Dean" userId="S::jeffd@hackettpublishing.com::85314e35-fd6e-4081-8295-4f68fcef576e" providerId="AD" clId="Web-{07ED04C2-DE54-D6AB-D902-BC1B273497DA}" dt="2025-07-11T13:36:03.308" v="3" actId="20577"/>
          <ac:spMkLst>
            <pc:docMk/>
            <pc:sldMk cId="3336339859" sldId="260"/>
            <ac:spMk id="3" creationId="{03CD1BB9-4FD2-B8FC-70CB-10BA247144AE}"/>
          </ac:spMkLst>
        </pc:spChg>
      </pc:sldChg>
      <pc:sldChg chg="modSp">
        <pc:chgData name="Jeff Dean" userId="S::jeffd@hackettpublishing.com::85314e35-fd6e-4081-8295-4f68fcef576e" providerId="AD" clId="Web-{07ED04C2-DE54-D6AB-D902-BC1B273497DA}" dt="2025-07-11T13:36:38.792" v="7" actId="20577"/>
        <pc:sldMkLst>
          <pc:docMk/>
          <pc:sldMk cId="3464431090" sldId="261"/>
        </pc:sldMkLst>
        <pc:spChg chg="mod">
          <ac:chgData name="Jeff Dean" userId="S::jeffd@hackettpublishing.com::85314e35-fd6e-4081-8295-4f68fcef576e" providerId="AD" clId="Web-{07ED04C2-DE54-D6AB-D902-BC1B273497DA}" dt="2025-07-11T13:36:38.792" v="7" actId="20577"/>
          <ac:spMkLst>
            <pc:docMk/>
            <pc:sldMk cId="3464431090" sldId="261"/>
            <ac:spMk id="3" creationId="{E274FC5D-4AFE-8151-A808-132EBCE9AC19}"/>
          </ac:spMkLst>
        </pc:spChg>
      </pc:sldChg>
    </pc:docChg>
  </pc:docChgLst>
  <pc:docChgLst>
    <pc:chgData name="Cindy Tran" userId="S::cindyt@hackettpublishing.com::d4377708-9279-4e36-b525-b8e9f20da49a" providerId="AD" clId="Web-{27B47B89-8390-FDC9-5C79-5A03F1DCD999}"/>
    <pc:docChg chg="modSld">
      <pc:chgData name="Cindy Tran" userId="S::cindyt@hackettpublishing.com::d4377708-9279-4e36-b525-b8e9f20da49a" providerId="AD" clId="Web-{27B47B89-8390-FDC9-5C79-5A03F1DCD999}" dt="2025-07-14T15:20:33.289" v="1" actId="1076"/>
      <pc:docMkLst>
        <pc:docMk/>
      </pc:docMkLst>
      <pc:sldChg chg="addSp modSp">
        <pc:chgData name="Cindy Tran" userId="S::cindyt@hackettpublishing.com::d4377708-9279-4e36-b525-b8e9f20da49a" providerId="AD" clId="Web-{27B47B89-8390-FDC9-5C79-5A03F1DCD999}" dt="2025-07-14T15:20:33.289" v="1" actId="1076"/>
        <pc:sldMkLst>
          <pc:docMk/>
          <pc:sldMk cId="3839695869" sldId="256"/>
        </pc:sldMkLst>
        <pc:picChg chg="add mod">
          <ac:chgData name="Cindy Tran" userId="S::cindyt@hackettpublishing.com::d4377708-9279-4e36-b525-b8e9f20da49a" providerId="AD" clId="Web-{27B47B89-8390-FDC9-5C79-5A03F1DCD999}" dt="2025-07-14T15:20:33.289" v="1" actId="1076"/>
          <ac:picMkLst>
            <pc:docMk/>
            <pc:sldMk cId="3839695869" sldId="256"/>
            <ac:picMk id="5" creationId="{D5233325-2BAB-7D95-76AB-F7135D376D0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05504A-6EF6-2E4A-A7CE-1820AB059083}" type="datetimeFigureOut">
              <a:rPr lang="en-US" smtClean="0"/>
              <a:t>7/14/2025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C93DE0-4B62-8344-B4B5-08B94F7170C4}" type="slidenum">
              <a:rPr lang="en-US" smtClean="0"/>
              <a:t>‹#›</a:t>
            </a:fld>
            <a:endParaRPr lang="en-US"/>
          </a:p>
        </p:txBody>
      </p:sp>
    </p:spTree>
    <p:extLst>
      <p:ext uri="{BB962C8B-B14F-4D97-AF65-F5344CB8AC3E}">
        <p14:creationId xmlns:p14="http://schemas.microsoft.com/office/powerpoint/2010/main" val="2219119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73C6B-A948-38F1-A37C-7FED0C0852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CEDA219-35E6-8629-787A-EF36249E28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307E8D5-47E5-9214-FCEA-B64FF06A9FF4}"/>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52D429EA-ED93-6FDF-2AFF-B06493C563D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4BB041-FF06-BA25-8EF6-7B4A42F034A9}"/>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660051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98BA-0C39-7631-FCA4-5B921EB7F48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C0F203D-3F0C-D036-EEB5-7B351CB1E6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CD94E5C-A735-97B7-7E48-46B0B3DFED05}"/>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ECB78070-76E8-545B-3FB6-9E0E35FF321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FE49A6-A364-6427-6DC3-B181AA38DCDE}"/>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71364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AC6AD-6797-95BD-FC9F-62518DF54E7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932ECC4-0177-C11E-FC9D-6BCF69C409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B1CE876-7BE5-8B05-085D-186C0A6FCCA7}"/>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C6CED3E9-08C3-9CBE-CAC5-74D3D4FA9A0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13D2412-F32D-A8B6-4001-B46B0324C08A}"/>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05834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A511A-6FE2-FF79-69A6-B72310D7B69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CE8B85F-F859-B980-9D48-AE7B1FE7E0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5CDA1AD-B169-5514-BF28-EAB0D3E45CD8}"/>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82FA12A9-C587-89D6-EE9C-8B983D04437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73C8836-8A0F-FD33-F3EE-EB4C880649A8}"/>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71706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369B3-35ED-69FA-8938-19EA20D2EF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EAE1C14-43D0-2B4F-2D41-2ABE048E99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265A71-269A-2E6C-75FE-4DC6677EE49B}"/>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D508E591-6F28-C7FA-77C5-F041C33D57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2CF057D-1159-5A13-AEF8-A89234F004C5}"/>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46918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70080-2273-1D9F-DA1B-69AE94076F0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BADF8F0-0902-CB0E-965B-8D72D746C9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88D08FB2-745D-1B2C-B4CD-4CDE16DCE5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04F87BD-5E72-18A3-2D7C-C4272BBFFDCA}"/>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15CE2C9E-0D4C-DB95-CDE8-5164F3E32B4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2291F7F-AD0E-46E8-1A5B-9AE4EE650811}"/>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1483881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B571-DBC2-9FD2-C317-612B43941B97}"/>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D90AA00-0CF8-7949-3A2F-3BB67A0905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CB86F3-7CEA-7B40-3DFE-A95564168B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F829AACE-095E-6F64-8571-6B696C9893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47416-45C2-D3B3-685E-12EBC714A7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ECDE9285-E00C-0209-FFC0-CBF775EF08A9}"/>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8" name="Footer Placeholder 7">
            <a:extLst>
              <a:ext uri="{FF2B5EF4-FFF2-40B4-BE49-F238E27FC236}">
                <a16:creationId xmlns:a16="http://schemas.microsoft.com/office/drawing/2014/main" id="{F20DA694-95DA-EF2A-4C82-DF21BCEC54B7}"/>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8B74F0E6-2C9E-17C0-57D2-5A9596028016}"/>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463467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44086-BCEE-DFA7-DA69-98331A0B4287}"/>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E22320EA-C0B2-72B7-99AD-E577E56464E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4" name="Footer Placeholder 3">
            <a:extLst>
              <a:ext uri="{FF2B5EF4-FFF2-40B4-BE49-F238E27FC236}">
                <a16:creationId xmlns:a16="http://schemas.microsoft.com/office/drawing/2014/main" id="{4363159E-5F62-2736-49F6-8D3096A20FBD}"/>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C18CF0E-2CF0-A6B0-0C28-34CECE1D9037}"/>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134010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DC115A-6182-5B79-EACA-344805E3DAF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3" name="Footer Placeholder 2">
            <a:extLst>
              <a:ext uri="{FF2B5EF4-FFF2-40B4-BE49-F238E27FC236}">
                <a16:creationId xmlns:a16="http://schemas.microsoft.com/office/drawing/2014/main" id="{1ACA57F9-D985-C2E7-9866-1680CEA6F51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F28BBC19-FB3B-91A7-4B3B-1DFE37981DD7}"/>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0863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0D340-377A-B6D1-8DDE-CF4243485F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FC1D9558-AC11-4470-E305-6B10894454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C3B13FD0-6768-A846-29C8-BE9F621C4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D34B8C-B00D-72FF-9D8F-CFE322C0F279}"/>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FB09A575-416F-FB85-AA81-5CFF7CF6A9F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E016A9A-CB7D-52EF-FEC3-6B0F58EA856F}"/>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965248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96D73-64B7-BE40-0DD8-F2A5E966D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7557615-9471-B8AC-424C-9704575E7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5777FA6A-501F-214B-AB16-B9D4D62F0A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4E3C65-ECAF-5247-B901-C126317F286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4C58571A-B258-BED9-F53E-8F1C3ACB774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FE2D3E1-C934-D534-9977-02DC019D9C44}"/>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141224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E796B3-EBE9-4BC4-77E3-E0999ED1B4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D5FA84F-F673-C077-129B-FBEDACAA9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9F0F82-906F-01FA-AB2C-6D4FF22A23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D8FE615F-FEA6-9042-A3FC-DEA21676AA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93A6D5C5-BFB8-6866-C46B-B07E36BEC9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27F989-A91F-4DCE-9D98-FBC6EFFCC60F}" type="slidenum">
              <a:rPr lang="en-CA" smtClean="0"/>
              <a:t>‹#›</a:t>
            </a:fld>
            <a:endParaRPr lang="en-CA"/>
          </a:p>
        </p:txBody>
      </p:sp>
    </p:spTree>
    <p:extLst>
      <p:ext uri="{BB962C8B-B14F-4D97-AF65-F5344CB8AC3E}">
        <p14:creationId xmlns:p14="http://schemas.microsoft.com/office/powerpoint/2010/main" val="2695403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4723-962B-0604-D8BD-22896F766439}"/>
              </a:ext>
            </a:extLst>
          </p:cNvPr>
          <p:cNvSpPr>
            <a:spLocks noGrp="1"/>
          </p:cNvSpPr>
          <p:nvPr>
            <p:ph type="ctrTitle"/>
          </p:nvPr>
        </p:nvSpPr>
        <p:spPr/>
        <p:txBody>
          <a:bodyPr>
            <a:normAutofit/>
          </a:bodyPr>
          <a:lstStyle/>
          <a:p>
            <a:r>
              <a:rPr lang="en-US" sz="3600" i="1" dirty="0">
                <a:latin typeface="Times New Roman" panose="02020603050405020304" pitchFamily="18" charset="0"/>
                <a:cs typeface="Times New Roman" panose="02020603050405020304" pitchFamily="18" charset="0"/>
              </a:rPr>
              <a:t>An Introduction to the Ethics of Social Media</a:t>
            </a:r>
            <a:endParaRPr lang="en-CA" sz="3600" i="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220B429-E303-6466-9B60-7F20B201DB76}"/>
              </a:ext>
            </a:extLst>
          </p:cNvPr>
          <p:cNvSpPr>
            <a:spLocks noGrp="1"/>
          </p:cNvSpPr>
          <p:nvPr>
            <p:ph type="subTitle" idx="1"/>
          </p:nvPr>
        </p:nvSpPr>
        <p:spPr/>
        <p:txBody>
          <a:bodyPr/>
          <a:lstStyle/>
          <a:p>
            <a:r>
              <a:rPr lang="en-US" dirty="0"/>
              <a:t>Prof. Douglas R. Campbell</a:t>
            </a:r>
          </a:p>
          <a:p>
            <a:r>
              <a:rPr lang="en-US" dirty="0"/>
              <a:t>Chapter 3: nudging</a:t>
            </a:r>
            <a:endParaRPr lang="en-CA" dirty="0"/>
          </a:p>
        </p:txBody>
      </p:sp>
      <p:sp>
        <p:nvSpPr>
          <p:cNvPr id="4" name="Footer Placeholder 3">
            <a:extLst>
              <a:ext uri="{FF2B5EF4-FFF2-40B4-BE49-F238E27FC236}">
                <a16:creationId xmlns:a16="http://schemas.microsoft.com/office/drawing/2014/main" id="{AC468F4D-B14D-DC01-CE93-60C804FFCA94}"/>
              </a:ext>
            </a:extLst>
          </p:cNvPr>
          <p:cNvSpPr>
            <a:spLocks noGrp="1"/>
          </p:cNvSpPr>
          <p:nvPr>
            <p:ph type="ftr" sz="quarter" idx="11"/>
          </p:nvPr>
        </p:nvSpPr>
        <p:spPr/>
        <p:txBody>
          <a:bodyPr/>
          <a:lstStyle/>
          <a:p>
            <a:r>
              <a:rPr lang="en-CA"/>
              <a:t>Hackett Publishing Company, 2025</a:t>
            </a:r>
          </a:p>
        </p:txBody>
      </p:sp>
      <p:pic>
        <p:nvPicPr>
          <p:cNvPr id="5" name="Picture 4" descr="A red letter in a circle&#10;&#10;AI-generated content may be incorrect.">
            <a:extLst>
              <a:ext uri="{FF2B5EF4-FFF2-40B4-BE49-F238E27FC236}">
                <a16:creationId xmlns:a16="http://schemas.microsoft.com/office/drawing/2014/main" id="{D5233325-2BAB-7D95-76AB-F7135D376D06}"/>
              </a:ext>
            </a:extLst>
          </p:cNvPr>
          <p:cNvPicPr>
            <a:picLocks noChangeAspect="1"/>
          </p:cNvPicPr>
          <p:nvPr/>
        </p:nvPicPr>
        <p:blipFill>
          <a:blip r:embed="rId2"/>
          <a:stretch>
            <a:fillRect/>
          </a:stretch>
        </p:blipFill>
        <p:spPr>
          <a:xfrm>
            <a:off x="5838825" y="5811090"/>
            <a:ext cx="514350" cy="542925"/>
          </a:xfrm>
          <a:prstGeom prst="rect">
            <a:avLst/>
          </a:prstGeom>
        </p:spPr>
      </p:pic>
    </p:spTree>
    <p:extLst>
      <p:ext uri="{BB962C8B-B14F-4D97-AF65-F5344CB8AC3E}">
        <p14:creationId xmlns:p14="http://schemas.microsoft.com/office/powerpoint/2010/main" val="3839695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DBB5E-2104-1887-8071-12B04B0F50AC}"/>
              </a:ext>
            </a:extLst>
          </p:cNvPr>
          <p:cNvSpPr>
            <a:spLocks noGrp="1"/>
          </p:cNvSpPr>
          <p:nvPr>
            <p:ph type="title"/>
          </p:nvPr>
        </p:nvSpPr>
        <p:spPr/>
        <p:txBody>
          <a:bodyPr/>
          <a:lstStyle/>
          <a:p>
            <a:r>
              <a:rPr lang="en-US" dirty="0"/>
              <a:t>Nudging and libertarian paternalism (</a:t>
            </a:r>
            <a:r>
              <a:rPr lang="en-CA" dirty="0"/>
              <a:t>§1)</a:t>
            </a:r>
          </a:p>
        </p:txBody>
      </p:sp>
      <p:sp>
        <p:nvSpPr>
          <p:cNvPr id="3" name="Content Placeholder 2">
            <a:extLst>
              <a:ext uri="{FF2B5EF4-FFF2-40B4-BE49-F238E27FC236}">
                <a16:creationId xmlns:a16="http://schemas.microsoft.com/office/drawing/2014/main" id="{90857099-296E-2AA0-A2F9-4F08BD1169AC}"/>
              </a:ext>
            </a:extLst>
          </p:cNvPr>
          <p:cNvSpPr>
            <a:spLocks noGrp="1"/>
          </p:cNvSpPr>
          <p:nvPr>
            <p:ph idx="1"/>
          </p:nvPr>
        </p:nvSpPr>
        <p:spPr/>
        <p:txBody>
          <a:bodyPr>
            <a:normAutofit/>
          </a:bodyPr>
          <a:lstStyle/>
          <a:p>
            <a:pPr>
              <a:buFont typeface="Wingdings" panose="05000000000000000000" pitchFamily="2" charset="2"/>
              <a:buChar char="Ø"/>
            </a:pPr>
            <a:r>
              <a:rPr lang="en-US" dirty="0"/>
              <a:t>Libertarian paternalists want to promote good outcomes not by intervening coercively in someone’s choices but by employing nudges.</a:t>
            </a:r>
          </a:p>
          <a:p>
            <a:pPr>
              <a:buFont typeface="Wingdings" panose="05000000000000000000" pitchFamily="2" charset="2"/>
              <a:buChar char="Ø"/>
            </a:pPr>
            <a:r>
              <a:rPr lang="en-US" dirty="0"/>
              <a:t>Nudges are changes to the context in which a choice is made that are gentle enough to be consistent with freedom of choice.</a:t>
            </a:r>
          </a:p>
          <a:p>
            <a:pPr>
              <a:buFont typeface="Wingdings" panose="05000000000000000000" pitchFamily="2" charset="2"/>
              <a:buChar char="Ø"/>
            </a:pPr>
            <a:r>
              <a:rPr lang="en-US" dirty="0"/>
              <a:t>The context in which a choice is made = the choice architecture.</a:t>
            </a:r>
          </a:p>
          <a:p>
            <a:pPr>
              <a:buFont typeface="Wingdings" panose="05000000000000000000" pitchFamily="2" charset="2"/>
              <a:buChar char="Ø"/>
            </a:pPr>
            <a:r>
              <a:rPr lang="en-US" dirty="0"/>
              <a:t>The one designing the choice architecture = the choice architect.</a:t>
            </a:r>
            <a:br>
              <a:rPr lang="en-US" dirty="0"/>
            </a:br>
            <a:endParaRPr lang="en-CA" dirty="0"/>
          </a:p>
        </p:txBody>
      </p:sp>
    </p:spTree>
    <p:extLst>
      <p:ext uri="{BB962C8B-B14F-4D97-AF65-F5344CB8AC3E}">
        <p14:creationId xmlns:p14="http://schemas.microsoft.com/office/powerpoint/2010/main" val="781567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17A4D-8C65-83DC-F2F9-981F216B1FC4}"/>
              </a:ext>
            </a:extLst>
          </p:cNvPr>
          <p:cNvSpPr>
            <a:spLocks noGrp="1"/>
          </p:cNvSpPr>
          <p:nvPr>
            <p:ph type="title"/>
          </p:nvPr>
        </p:nvSpPr>
        <p:spPr/>
        <p:txBody>
          <a:bodyPr/>
          <a:lstStyle/>
          <a:p>
            <a:r>
              <a:rPr lang="en-US" dirty="0"/>
              <a:t>Nudges, offline and online (</a:t>
            </a:r>
            <a:r>
              <a:rPr lang="en-CA" dirty="0"/>
              <a:t>§1)</a:t>
            </a:r>
          </a:p>
        </p:txBody>
      </p:sp>
      <p:sp>
        <p:nvSpPr>
          <p:cNvPr id="3" name="Content Placeholder 2">
            <a:extLst>
              <a:ext uri="{FF2B5EF4-FFF2-40B4-BE49-F238E27FC236}">
                <a16:creationId xmlns:a16="http://schemas.microsoft.com/office/drawing/2014/main" id="{6422BDBB-6422-48CC-BB1B-FFBA8AD3EE2B}"/>
              </a:ext>
            </a:extLst>
          </p:cNvPr>
          <p:cNvSpPr>
            <a:spLocks noGrp="1"/>
          </p:cNvSpPr>
          <p:nvPr>
            <p:ph idx="1"/>
          </p:nvPr>
        </p:nvSpPr>
        <p:spPr/>
        <p:txBody>
          <a:bodyPr/>
          <a:lstStyle/>
          <a:p>
            <a:r>
              <a:rPr lang="en-US" dirty="0"/>
              <a:t>We are surrounded by nudges.</a:t>
            </a:r>
          </a:p>
          <a:p>
            <a:r>
              <a:rPr lang="en-US" dirty="0"/>
              <a:t>When something is the default choice (e.g., if we are opted into organ donation by default, or if ‘you consent to receive emails from us’ is selected by default when signing up for an account), that is a nudge.</a:t>
            </a:r>
          </a:p>
          <a:p>
            <a:r>
              <a:rPr lang="en-US" dirty="0"/>
              <a:t>When a grocery store is designed to make chocolates and candies more prominent and visible, that is a nudge.</a:t>
            </a:r>
          </a:p>
          <a:p>
            <a:r>
              <a:rPr lang="en-US" dirty="0"/>
              <a:t>An outcome is made likelier, but without coercion.</a:t>
            </a:r>
          </a:p>
          <a:p>
            <a:endParaRPr lang="en-CA" dirty="0"/>
          </a:p>
        </p:txBody>
      </p:sp>
    </p:spTree>
    <p:extLst>
      <p:ext uri="{BB962C8B-B14F-4D97-AF65-F5344CB8AC3E}">
        <p14:creationId xmlns:p14="http://schemas.microsoft.com/office/powerpoint/2010/main" val="826961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37EA6-9DA2-1790-F1A1-BB98A082CF7A}"/>
              </a:ext>
            </a:extLst>
          </p:cNvPr>
          <p:cNvSpPr>
            <a:spLocks noGrp="1"/>
          </p:cNvSpPr>
          <p:nvPr>
            <p:ph type="title"/>
          </p:nvPr>
        </p:nvSpPr>
        <p:spPr/>
        <p:txBody>
          <a:bodyPr/>
          <a:lstStyle/>
          <a:p>
            <a:r>
              <a:rPr lang="en-US" dirty="0"/>
              <a:t>The ethics of nudging (</a:t>
            </a:r>
            <a:r>
              <a:rPr lang="en-CA" dirty="0"/>
              <a:t>§2)</a:t>
            </a:r>
          </a:p>
        </p:txBody>
      </p:sp>
      <p:sp>
        <p:nvSpPr>
          <p:cNvPr id="3" name="Content Placeholder 2">
            <a:extLst>
              <a:ext uri="{FF2B5EF4-FFF2-40B4-BE49-F238E27FC236}">
                <a16:creationId xmlns:a16="http://schemas.microsoft.com/office/drawing/2014/main" id="{04DA313D-CD22-726D-0472-364D6FC1F03B}"/>
              </a:ext>
            </a:extLst>
          </p:cNvPr>
          <p:cNvSpPr>
            <a:spLocks noGrp="1"/>
          </p:cNvSpPr>
          <p:nvPr>
            <p:ph idx="1"/>
          </p:nvPr>
        </p:nvSpPr>
        <p:spPr/>
        <p:txBody>
          <a:bodyPr>
            <a:normAutofit/>
          </a:bodyPr>
          <a:lstStyle/>
          <a:p>
            <a:r>
              <a:rPr lang="en-US" dirty="0"/>
              <a:t>Nudges have to be gentle influences, but there is no specific threshold.</a:t>
            </a:r>
          </a:p>
          <a:p>
            <a:pPr lvl="1"/>
            <a:r>
              <a:rPr lang="en-US" dirty="0"/>
              <a:t>Nor should there be, really. For me, bending down to grab some healthy food at the grocery store is easy, but for someone else, it might be too difficult. There isn’t a one-size-fits-all standard.</a:t>
            </a:r>
          </a:p>
          <a:p>
            <a:r>
              <a:rPr lang="en-CA" dirty="0"/>
              <a:t>Nudges have to conform to the publicity principle.</a:t>
            </a:r>
          </a:p>
          <a:p>
            <a:pPr lvl="1"/>
            <a:r>
              <a:rPr lang="en-US" dirty="0"/>
              <a:t>This principle requires that choice architects do only what they are willing to defend publicly to those nudged.</a:t>
            </a:r>
            <a:endParaRPr lang="en-CA" dirty="0"/>
          </a:p>
          <a:p>
            <a:pPr lvl="1"/>
            <a:endParaRPr lang="en-CA" dirty="0"/>
          </a:p>
        </p:txBody>
      </p:sp>
    </p:spTree>
    <p:extLst>
      <p:ext uri="{BB962C8B-B14F-4D97-AF65-F5344CB8AC3E}">
        <p14:creationId xmlns:p14="http://schemas.microsoft.com/office/powerpoint/2010/main" val="1086153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60568-DDDA-3A03-63AD-0FCB04D1B30C}"/>
              </a:ext>
            </a:extLst>
          </p:cNvPr>
          <p:cNvSpPr>
            <a:spLocks noGrp="1"/>
          </p:cNvSpPr>
          <p:nvPr>
            <p:ph type="title"/>
          </p:nvPr>
        </p:nvSpPr>
        <p:spPr/>
        <p:txBody>
          <a:bodyPr/>
          <a:lstStyle/>
          <a:p>
            <a:r>
              <a:rPr lang="en-US" dirty="0"/>
              <a:t>Are nudges manipulative? (</a:t>
            </a:r>
            <a:r>
              <a:rPr lang="en-CA" dirty="0"/>
              <a:t>§2)</a:t>
            </a:r>
          </a:p>
        </p:txBody>
      </p:sp>
      <p:sp>
        <p:nvSpPr>
          <p:cNvPr id="3" name="Content Placeholder 2">
            <a:extLst>
              <a:ext uri="{FF2B5EF4-FFF2-40B4-BE49-F238E27FC236}">
                <a16:creationId xmlns:a16="http://schemas.microsoft.com/office/drawing/2014/main" id="{03CD1BB9-4FD2-B8FC-70CB-10BA247144AE}"/>
              </a:ext>
            </a:extLst>
          </p:cNvPr>
          <p:cNvSpPr>
            <a:spLocks noGrp="1"/>
          </p:cNvSpPr>
          <p:nvPr>
            <p:ph idx="1"/>
          </p:nvPr>
        </p:nvSpPr>
        <p:spPr/>
        <p:txBody>
          <a:bodyPr vert="horz" lIns="91440" tIns="45720" rIns="91440" bIns="45720" rtlCol="0" anchor="t">
            <a:normAutofit/>
          </a:bodyPr>
          <a:lstStyle/>
          <a:p>
            <a:r>
              <a:rPr lang="en-US" dirty="0"/>
              <a:t>Manipulation involves interfering with someone’s choice not by removing an option from them but by undermining their capacity to set goals and deliberate.</a:t>
            </a:r>
          </a:p>
          <a:p>
            <a:r>
              <a:rPr lang="en-US" dirty="0"/>
              <a:t>It doesn’t seem like online nudges generally do this. </a:t>
            </a:r>
          </a:p>
          <a:p>
            <a:r>
              <a:rPr lang="en-US" dirty="0"/>
              <a:t>When we are sent a notification from an app or recommended a video by YouTube, we aren’t really being </a:t>
            </a:r>
            <a:r>
              <a:rPr lang="en-US" i="1" dirty="0"/>
              <a:t>manipulated</a:t>
            </a:r>
            <a:r>
              <a:rPr lang="en-US" dirty="0"/>
              <a:t>. Sometimes we are simply being informed of something true.</a:t>
            </a:r>
          </a:p>
          <a:p>
            <a:endParaRPr lang="en-CA" dirty="0"/>
          </a:p>
        </p:txBody>
      </p:sp>
    </p:spTree>
    <p:extLst>
      <p:ext uri="{BB962C8B-B14F-4D97-AF65-F5344CB8AC3E}">
        <p14:creationId xmlns:p14="http://schemas.microsoft.com/office/powerpoint/2010/main" val="333633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F8F0A-4918-D5E3-64C2-627B9A06CDB3}"/>
              </a:ext>
            </a:extLst>
          </p:cNvPr>
          <p:cNvSpPr>
            <a:spLocks noGrp="1"/>
          </p:cNvSpPr>
          <p:nvPr>
            <p:ph type="title"/>
          </p:nvPr>
        </p:nvSpPr>
        <p:spPr/>
        <p:txBody>
          <a:bodyPr/>
          <a:lstStyle/>
          <a:p>
            <a:r>
              <a:rPr lang="en-US" dirty="0"/>
              <a:t>Being nudged towards the bad (</a:t>
            </a:r>
            <a:r>
              <a:rPr lang="en-CA" dirty="0"/>
              <a:t>§3)</a:t>
            </a:r>
          </a:p>
        </p:txBody>
      </p:sp>
      <p:sp>
        <p:nvSpPr>
          <p:cNvPr id="3" name="Content Placeholder 2">
            <a:extLst>
              <a:ext uri="{FF2B5EF4-FFF2-40B4-BE49-F238E27FC236}">
                <a16:creationId xmlns:a16="http://schemas.microsoft.com/office/drawing/2014/main" id="{E274FC5D-4AFE-8151-A808-132EBCE9AC19}"/>
              </a:ext>
            </a:extLst>
          </p:cNvPr>
          <p:cNvSpPr>
            <a:spLocks noGrp="1"/>
          </p:cNvSpPr>
          <p:nvPr>
            <p:ph idx="1"/>
          </p:nvPr>
        </p:nvSpPr>
        <p:spPr/>
        <p:txBody>
          <a:bodyPr vert="horz" lIns="91440" tIns="45720" rIns="91440" bIns="45720" rtlCol="0" anchor="t">
            <a:normAutofit/>
          </a:bodyPr>
          <a:lstStyle/>
          <a:p>
            <a:r>
              <a:rPr lang="en-US" dirty="0"/>
              <a:t>Online nudges aren’t generally manipulative, but they are often objectionable because they nudge us towards something bad for us.</a:t>
            </a:r>
          </a:p>
          <a:p>
            <a:r>
              <a:rPr lang="en-US" dirty="0"/>
              <a:t>They get us to spend more time on social-media sites, and the more we use these sites, the worse they are for our well-being, as much research has shown.</a:t>
            </a:r>
          </a:p>
          <a:p>
            <a:r>
              <a:rPr lang="en-US" dirty="0"/>
              <a:t>Also, negative content drives higher engagement, and many companies use this feature of our psychology to boost engagement by making us feel worse.</a:t>
            </a:r>
            <a:endParaRPr lang="en-CA" dirty="0"/>
          </a:p>
        </p:txBody>
      </p:sp>
    </p:spTree>
    <p:extLst>
      <p:ext uri="{BB962C8B-B14F-4D97-AF65-F5344CB8AC3E}">
        <p14:creationId xmlns:p14="http://schemas.microsoft.com/office/powerpoint/2010/main" val="3464431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3BB89-A53D-00EF-9BF9-53AA63BE53C5}"/>
              </a:ext>
            </a:extLst>
          </p:cNvPr>
          <p:cNvSpPr>
            <a:spLocks noGrp="1"/>
          </p:cNvSpPr>
          <p:nvPr>
            <p:ph type="title"/>
          </p:nvPr>
        </p:nvSpPr>
        <p:spPr/>
        <p:txBody>
          <a:bodyPr/>
          <a:lstStyle/>
          <a:p>
            <a:r>
              <a:rPr lang="en-US" dirty="0"/>
              <a:t>What can be done? (</a:t>
            </a:r>
            <a:r>
              <a:rPr lang="en-CA" dirty="0"/>
              <a:t>§4)</a:t>
            </a:r>
          </a:p>
        </p:txBody>
      </p:sp>
      <p:sp>
        <p:nvSpPr>
          <p:cNvPr id="3" name="Content Placeholder 2">
            <a:extLst>
              <a:ext uri="{FF2B5EF4-FFF2-40B4-BE49-F238E27FC236}">
                <a16:creationId xmlns:a16="http://schemas.microsoft.com/office/drawing/2014/main" id="{779A5E63-1C8B-D564-8177-0F59B615A62E}"/>
              </a:ext>
            </a:extLst>
          </p:cNvPr>
          <p:cNvSpPr>
            <a:spLocks noGrp="1"/>
          </p:cNvSpPr>
          <p:nvPr>
            <p:ph idx="1"/>
          </p:nvPr>
        </p:nvSpPr>
        <p:spPr/>
        <p:txBody>
          <a:bodyPr/>
          <a:lstStyle/>
          <a:p>
            <a:r>
              <a:rPr lang="en-US" dirty="0"/>
              <a:t>Since nudges aren’t bad in themselves, we can use this technology for good.</a:t>
            </a:r>
          </a:p>
          <a:p>
            <a:r>
              <a:rPr lang="en-US" dirty="0"/>
              <a:t>Just as we can nudge people towards spending more time on social-media apps, we can nudge people to get off these apps.</a:t>
            </a:r>
          </a:p>
          <a:p>
            <a:r>
              <a:rPr lang="en-US" dirty="0"/>
              <a:t>E.g., we could use notifications to remind people how much time they’re spending online. This is consistent with their freedom of choice.</a:t>
            </a:r>
            <a:endParaRPr lang="en-CA" dirty="0"/>
          </a:p>
        </p:txBody>
      </p:sp>
    </p:spTree>
    <p:extLst>
      <p:ext uri="{BB962C8B-B14F-4D97-AF65-F5344CB8AC3E}">
        <p14:creationId xmlns:p14="http://schemas.microsoft.com/office/powerpoint/2010/main" val="3456933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43f696e-320a-443d-b9e7-bf7ccdd1ea5a" xsi:nil="true"/>
    <lcf76f155ced4ddcb4097134ff3c332f xmlns="141ccd18-d83e-4bed-9525-04fdd4fc676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261715668F6654A84B050516820A01E" ma:contentTypeVersion="14" ma:contentTypeDescription="Create a new document." ma:contentTypeScope="" ma:versionID="4feada6d848273257f372c6f4e2698f5">
  <xsd:schema xmlns:xsd="http://www.w3.org/2001/XMLSchema" xmlns:xs="http://www.w3.org/2001/XMLSchema" xmlns:p="http://schemas.microsoft.com/office/2006/metadata/properties" xmlns:ns2="141ccd18-d83e-4bed-9525-04fdd4fc676e" xmlns:ns3="c43f696e-320a-443d-b9e7-bf7ccdd1ea5a" targetNamespace="http://schemas.microsoft.com/office/2006/metadata/properties" ma:root="true" ma:fieldsID="4121604b9227acdf4c71d3ec12fea064" ns2:_="" ns3:_="">
    <xsd:import namespace="141ccd18-d83e-4bed-9525-04fdd4fc676e"/>
    <xsd:import namespace="c43f696e-320a-443d-b9e7-bf7ccdd1ea5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1ccd18-d83e-4bed-9525-04fdd4fc67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e457497-ed84-42a9-879f-f33eea52321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43f696e-320a-443d-b9e7-bf7ccdd1ea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3ca262ce-f239-41cc-9d0e-e2c2d71a2fcd}" ma:internalName="TaxCatchAll" ma:showField="CatchAllData" ma:web="c43f696e-320a-443d-b9e7-bf7ccdd1ea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F62451-960F-4560-8C28-2002257AC5E0}">
  <ds:schemaRefs>
    <ds:schemaRef ds:uri="http://schemas.microsoft.com/sharepoint/v3/contenttype/forms"/>
  </ds:schemaRefs>
</ds:datastoreItem>
</file>

<file path=customXml/itemProps2.xml><?xml version="1.0" encoding="utf-8"?>
<ds:datastoreItem xmlns:ds="http://schemas.openxmlformats.org/officeDocument/2006/customXml" ds:itemID="{579FD95D-9403-4A00-8AB1-5E7AD2E12557}">
  <ds:schemaRefs>
    <ds:schemaRef ds:uri="http://schemas.microsoft.com/office/2006/metadata/properties"/>
    <ds:schemaRef ds:uri="http://schemas.microsoft.com/office/infopath/2007/PartnerControls"/>
    <ds:schemaRef ds:uri="c43f696e-320a-443d-b9e7-bf7ccdd1ea5a"/>
    <ds:schemaRef ds:uri="141ccd18-d83e-4bed-9525-04fdd4fc676e"/>
  </ds:schemaRefs>
</ds:datastoreItem>
</file>

<file path=customXml/itemProps3.xml><?xml version="1.0" encoding="utf-8"?>
<ds:datastoreItem xmlns:ds="http://schemas.openxmlformats.org/officeDocument/2006/customXml" ds:itemID="{DF86E2B5-A7D6-480D-A58E-D063F88116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1ccd18-d83e-4bed-9525-04fdd4fc676e"/>
    <ds:schemaRef ds:uri="c43f696e-320a-443d-b9e7-bf7ccdd1ea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226</TotalTime>
  <Words>521</Words>
  <Application>Microsoft Office PowerPoint</Application>
  <PresentationFormat>Widescreen</PresentationFormat>
  <Paragraphs>31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An Introduction to the Ethics of Social Media</vt:lpstr>
      <vt:lpstr>Nudging and libertarian paternalism (§1)</vt:lpstr>
      <vt:lpstr>Nudges, offline and online (§1)</vt:lpstr>
      <vt:lpstr>The ethics of nudging (§2)</vt:lpstr>
      <vt:lpstr>Are nudges manipulative? (§2)</vt:lpstr>
      <vt:lpstr>Being nudged towards the bad (§3)</vt:lpstr>
      <vt:lpstr>What can be done?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Douglas R Campbell</dc:creator>
  <cp:lastModifiedBy>Cindy Tran</cp:lastModifiedBy>
  <cp:revision>18</cp:revision>
  <dcterms:created xsi:type="dcterms:W3CDTF">2025-06-04T19:26:40Z</dcterms:created>
  <dcterms:modified xsi:type="dcterms:W3CDTF">2025-07-14T15:20:41Z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0x0101005261715668F6654A84B050516820A01E</vt:lpwstr>
  </property>
  <property fmtid="{D5CDD505-2E9C-101B-9397-08002B2CF9AE}" pid="3" name="MediaServiceImageTags">
    <vt:lpwstr/>
  </property>
</Properties>
</file>