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7" r:id="rId6"/>
    <p:sldId id="258" r:id="rId7"/>
    <p:sldId id="259" r:id="rId8"/>
    <p:sldId id="260"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3E0450-9CEE-EFB3-E4BE-CEF851791D6B}" v="2" dt="2025-07-14T15:21:14.8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 Dean" userId="S::jeffd@hackettpublishing.com::85314e35-fd6e-4081-8295-4f68fcef576e" providerId="AD" clId="Web-{6EC6C737-D72C-C7F5-8816-C83770EFA9A2}"/>
    <pc:docChg chg="modSld">
      <pc:chgData name="Jeff Dean" userId="S::jeffd@hackettpublishing.com::85314e35-fd6e-4081-8295-4f68fcef576e" providerId="AD" clId="Web-{6EC6C737-D72C-C7F5-8816-C83770EFA9A2}" dt="2025-07-11T14:49:30.578" v="2" actId="20577"/>
      <pc:docMkLst>
        <pc:docMk/>
      </pc:docMkLst>
      <pc:sldChg chg="modSp">
        <pc:chgData name="Jeff Dean" userId="S::jeffd@hackettpublishing.com::85314e35-fd6e-4081-8295-4f68fcef576e" providerId="AD" clId="Web-{6EC6C737-D72C-C7F5-8816-C83770EFA9A2}" dt="2025-07-11T14:48:06.297" v="0" actId="20577"/>
        <pc:sldMkLst>
          <pc:docMk/>
          <pc:sldMk cId="781567402" sldId="257"/>
        </pc:sldMkLst>
        <pc:spChg chg="mod">
          <ac:chgData name="Jeff Dean" userId="S::jeffd@hackettpublishing.com::85314e35-fd6e-4081-8295-4f68fcef576e" providerId="AD" clId="Web-{6EC6C737-D72C-C7F5-8816-C83770EFA9A2}" dt="2025-07-11T14:48:06.297" v="0" actId="20577"/>
          <ac:spMkLst>
            <pc:docMk/>
            <pc:sldMk cId="781567402" sldId="257"/>
            <ac:spMk id="3" creationId="{90857099-296E-2AA0-A2F9-4F08BD1169AC}"/>
          </ac:spMkLst>
        </pc:spChg>
      </pc:sldChg>
      <pc:sldChg chg="modSp">
        <pc:chgData name="Jeff Dean" userId="S::jeffd@hackettpublishing.com::85314e35-fd6e-4081-8295-4f68fcef576e" providerId="AD" clId="Web-{6EC6C737-D72C-C7F5-8816-C83770EFA9A2}" dt="2025-07-11T14:49:30.578" v="2" actId="20577"/>
        <pc:sldMkLst>
          <pc:docMk/>
          <pc:sldMk cId="2976566413" sldId="260"/>
        </pc:sldMkLst>
        <pc:spChg chg="mod">
          <ac:chgData name="Jeff Dean" userId="S::jeffd@hackettpublishing.com::85314e35-fd6e-4081-8295-4f68fcef576e" providerId="AD" clId="Web-{6EC6C737-D72C-C7F5-8816-C83770EFA9A2}" dt="2025-07-11T14:49:30.578" v="2" actId="20577"/>
          <ac:spMkLst>
            <pc:docMk/>
            <pc:sldMk cId="2976566413" sldId="260"/>
            <ac:spMk id="3" creationId="{F858DAC2-F430-06BF-73DB-43526544E034}"/>
          </ac:spMkLst>
        </pc:spChg>
      </pc:sldChg>
    </pc:docChg>
  </pc:docChgLst>
  <pc:docChgLst>
    <pc:chgData name="Cindy Tran" userId="S::cindyt@hackettpublishing.com::d4377708-9279-4e36-b525-b8e9f20da49a" providerId="AD" clId="Web-{533E0450-9CEE-EFB3-E4BE-CEF851791D6B}"/>
    <pc:docChg chg="modSld">
      <pc:chgData name="Cindy Tran" userId="S::cindyt@hackettpublishing.com::d4377708-9279-4e36-b525-b8e9f20da49a" providerId="AD" clId="Web-{533E0450-9CEE-EFB3-E4BE-CEF851791D6B}" dt="2025-07-14T15:21:14.853" v="1" actId="1076"/>
      <pc:docMkLst>
        <pc:docMk/>
      </pc:docMkLst>
      <pc:sldChg chg="addSp modSp">
        <pc:chgData name="Cindy Tran" userId="S::cindyt@hackettpublishing.com::d4377708-9279-4e36-b525-b8e9f20da49a" providerId="AD" clId="Web-{533E0450-9CEE-EFB3-E4BE-CEF851791D6B}" dt="2025-07-14T15:21:14.853" v="1" actId="1076"/>
        <pc:sldMkLst>
          <pc:docMk/>
          <pc:sldMk cId="3839695869" sldId="256"/>
        </pc:sldMkLst>
        <pc:picChg chg="add mod">
          <ac:chgData name="Cindy Tran" userId="S::cindyt@hackettpublishing.com::d4377708-9279-4e36-b525-b8e9f20da49a" providerId="AD" clId="Web-{533E0450-9CEE-EFB3-E4BE-CEF851791D6B}" dt="2025-07-14T15:21:14.853" v="1" actId="1076"/>
          <ac:picMkLst>
            <pc:docMk/>
            <pc:sldMk cId="3839695869" sldId="256"/>
            <ac:picMk id="5" creationId="{90866594-4FB6-6152-A45E-0EE7777BA78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32AFBE-FA8F-1543-BDA6-805D5A985DFD}" type="datetimeFigureOut">
              <a:rPr lang="en-US" smtClean="0"/>
              <a:t>7/14/2025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05EBED-358C-E548-B280-51ADFB1F02E6}" type="slidenum">
              <a:rPr lang="en-US" smtClean="0"/>
              <a:t>‹#›</a:t>
            </a:fld>
            <a:endParaRPr lang="en-US"/>
          </a:p>
        </p:txBody>
      </p:sp>
    </p:spTree>
    <p:extLst>
      <p:ext uri="{BB962C8B-B14F-4D97-AF65-F5344CB8AC3E}">
        <p14:creationId xmlns:p14="http://schemas.microsoft.com/office/powerpoint/2010/main" val="1670009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73C6B-A948-38F1-A37C-7FED0C0852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CEDA219-35E6-8629-787A-EF36249E28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B307E8D5-47E5-9214-FCEA-B64FF06A9FF4}"/>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52D429EA-ED93-6FDF-2AFF-B06493C563D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F4BB041-FF06-BA25-8EF6-7B4A42F034A9}"/>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660051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98BA-0C39-7631-FCA4-5B921EB7F48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6C0F203D-3F0C-D036-EEB5-7B351CB1E6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CD94E5C-A735-97B7-7E48-46B0B3DFED05}"/>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ECB78070-76E8-545B-3FB6-9E0E35FF321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FE49A6-A364-6427-6DC3-B181AA38DCDE}"/>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713645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AC6AD-6797-95BD-FC9F-62518DF54E7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932ECC4-0177-C11E-FC9D-6BCF69C409E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B1CE876-7BE5-8B05-085D-186C0A6FCCA7}"/>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C6CED3E9-08C3-9CBE-CAC5-74D3D4FA9A0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13D2412-F32D-A8B6-4001-B46B0324C08A}"/>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058344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A511A-6FE2-FF79-69A6-B72310D7B69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CE8B85F-F859-B980-9D48-AE7B1FE7E0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5CDA1AD-B169-5514-BF28-EAB0D3E45CD8}"/>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82FA12A9-C587-89D6-EE9C-8B983D044370}"/>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73C8836-8A0F-FD33-F3EE-EB4C880649A8}"/>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717067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7369B3-35ED-69FA-8938-19EA20D2EF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9EAE1C14-43D0-2B4F-2D41-2ABE048E991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265A71-269A-2E6C-75FE-4DC6677EE49B}"/>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D508E591-6F28-C7FA-77C5-F041C33D57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2CF057D-1159-5A13-AEF8-A89234F004C5}"/>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469187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70080-2273-1D9F-DA1B-69AE94076F00}"/>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1BADF8F0-0902-CB0E-965B-8D72D746C9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88D08FB2-745D-1B2C-B4CD-4CDE16DCE5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04F87BD-5E72-18A3-2D7C-C4272BBFFDCA}"/>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15CE2C9E-0D4C-DB95-CDE8-5164F3E32B4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2291F7F-AD0E-46E8-1A5B-9AE4EE650811}"/>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1483881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8B571-DBC2-9FD2-C317-612B43941B97}"/>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D90AA00-0CF8-7949-3A2F-3BB67A0905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CB86F3-7CEA-7B40-3DFE-A95564168B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F829AACE-095E-6F64-8571-6B696C9893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147416-45C2-D3B3-685E-12EBC714A7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ECDE9285-E00C-0209-FFC0-CBF775EF08A9}"/>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8" name="Footer Placeholder 7">
            <a:extLst>
              <a:ext uri="{FF2B5EF4-FFF2-40B4-BE49-F238E27FC236}">
                <a16:creationId xmlns:a16="http://schemas.microsoft.com/office/drawing/2014/main" id="{F20DA694-95DA-EF2A-4C82-DF21BCEC54B7}"/>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8B74F0E6-2C9E-17C0-57D2-5A9596028016}"/>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463467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44086-BCEE-DFA7-DA69-98331A0B4287}"/>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E22320EA-C0B2-72B7-99AD-E577E56464E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4" name="Footer Placeholder 3">
            <a:extLst>
              <a:ext uri="{FF2B5EF4-FFF2-40B4-BE49-F238E27FC236}">
                <a16:creationId xmlns:a16="http://schemas.microsoft.com/office/drawing/2014/main" id="{4363159E-5F62-2736-49F6-8D3096A20FBD}"/>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7C18CF0E-2CF0-A6B0-0C28-34CECE1D9037}"/>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3134010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DC115A-6182-5B79-EACA-344805E3DAF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3" name="Footer Placeholder 2">
            <a:extLst>
              <a:ext uri="{FF2B5EF4-FFF2-40B4-BE49-F238E27FC236}">
                <a16:creationId xmlns:a16="http://schemas.microsoft.com/office/drawing/2014/main" id="{1ACA57F9-D985-C2E7-9866-1680CEA6F51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F28BBC19-FB3B-91A7-4B3B-1DFE37981DD7}"/>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20863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0D340-377A-B6D1-8DDE-CF4243485F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FC1D9558-AC11-4470-E305-6B10894454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C3B13FD0-6768-A846-29C8-BE9F621C44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2D34B8C-B00D-72FF-9D8F-CFE322C0F279}"/>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FB09A575-416F-FB85-AA81-5CFF7CF6A9F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6E016A9A-CB7D-52EF-FEC3-6B0F58EA856F}"/>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965248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96D73-64B7-BE40-0DD8-F2A5E966DE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F7557615-9471-B8AC-424C-9704575E7E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5777FA6A-501F-214B-AB16-B9D4D62F0A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4E3C65-ECAF-5247-B901-C126317F2866}"/>
              </a:ext>
            </a:extLst>
          </p:cNvPr>
          <p:cNvSpPr>
            <a:spLocks noGrp="1"/>
          </p:cNvSpPr>
          <p:nvPr>
            <p:ph type="dt" sz="half" idx="10"/>
          </p:nvPr>
        </p:nvSpPr>
        <p:spPr/>
        <p:txBody>
          <a:bodyPr/>
          <a:lstStyle/>
          <a:p>
            <a:fld id="{FB6E78F8-60D0-4949-9353-6FFEDB0DF2A4}" type="datetimeFigureOut">
              <a:rPr lang="en-CA" smtClean="0"/>
              <a:t>2025-07-14</a:t>
            </a:fld>
            <a:endParaRPr lang="en-CA"/>
          </a:p>
        </p:txBody>
      </p:sp>
      <p:sp>
        <p:nvSpPr>
          <p:cNvPr id="6" name="Footer Placeholder 5">
            <a:extLst>
              <a:ext uri="{FF2B5EF4-FFF2-40B4-BE49-F238E27FC236}">
                <a16:creationId xmlns:a16="http://schemas.microsoft.com/office/drawing/2014/main" id="{4C58571A-B258-BED9-F53E-8F1C3ACB774F}"/>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FE2D3E1-C934-D534-9977-02DC019D9C44}"/>
              </a:ext>
            </a:extLst>
          </p:cNvPr>
          <p:cNvSpPr>
            <a:spLocks noGrp="1"/>
          </p:cNvSpPr>
          <p:nvPr>
            <p:ph type="sldNum" sz="quarter" idx="12"/>
          </p:nvPr>
        </p:nvSpPr>
        <p:spPr/>
        <p:txBody>
          <a:bodyPr/>
          <a:lstStyle/>
          <a:p>
            <a:fld id="{0E27F989-A91F-4DCE-9D98-FBC6EFFCC60F}" type="slidenum">
              <a:rPr lang="en-CA" smtClean="0"/>
              <a:t>‹#›</a:t>
            </a:fld>
            <a:endParaRPr lang="en-CA"/>
          </a:p>
        </p:txBody>
      </p:sp>
    </p:spTree>
    <p:extLst>
      <p:ext uri="{BB962C8B-B14F-4D97-AF65-F5344CB8AC3E}">
        <p14:creationId xmlns:p14="http://schemas.microsoft.com/office/powerpoint/2010/main" val="1412243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E796B3-EBE9-4BC4-77E3-E0999ED1B4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D5FA84F-F673-C077-129B-FBEDACAA9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9F0F82-906F-01FA-AB2C-6D4FF22A23B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6E78F8-60D0-4949-9353-6FFEDB0DF2A4}" type="datetimeFigureOut">
              <a:rPr lang="en-CA" smtClean="0"/>
              <a:t>2025-07-14</a:t>
            </a:fld>
            <a:endParaRPr lang="en-CA"/>
          </a:p>
        </p:txBody>
      </p:sp>
      <p:sp>
        <p:nvSpPr>
          <p:cNvPr id="5" name="Footer Placeholder 4">
            <a:extLst>
              <a:ext uri="{FF2B5EF4-FFF2-40B4-BE49-F238E27FC236}">
                <a16:creationId xmlns:a16="http://schemas.microsoft.com/office/drawing/2014/main" id="{D8FE615F-FEA6-9042-A3FC-DEA21676AA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93A6D5C5-BFB8-6866-C46B-B07E36BEC9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E27F989-A91F-4DCE-9D98-FBC6EFFCC60F}" type="slidenum">
              <a:rPr lang="en-CA" smtClean="0"/>
              <a:t>‹#›</a:t>
            </a:fld>
            <a:endParaRPr lang="en-CA"/>
          </a:p>
        </p:txBody>
      </p:sp>
    </p:spTree>
    <p:extLst>
      <p:ext uri="{BB962C8B-B14F-4D97-AF65-F5344CB8AC3E}">
        <p14:creationId xmlns:p14="http://schemas.microsoft.com/office/powerpoint/2010/main" val="2695403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4723-962B-0604-D8BD-22896F766439}"/>
              </a:ext>
            </a:extLst>
          </p:cNvPr>
          <p:cNvSpPr>
            <a:spLocks noGrp="1"/>
          </p:cNvSpPr>
          <p:nvPr>
            <p:ph type="ctrTitle"/>
          </p:nvPr>
        </p:nvSpPr>
        <p:spPr/>
        <p:txBody>
          <a:bodyPr>
            <a:normAutofit/>
          </a:bodyPr>
          <a:lstStyle/>
          <a:p>
            <a:r>
              <a:rPr lang="en-US" sz="3600" i="1" dirty="0">
                <a:latin typeface="Times New Roman" panose="02020603050405020304" pitchFamily="18" charset="0"/>
                <a:cs typeface="Times New Roman" panose="02020603050405020304" pitchFamily="18" charset="0"/>
              </a:rPr>
              <a:t>An Introduction to the Ethics of Social Media</a:t>
            </a:r>
            <a:endParaRPr lang="en-CA" sz="3600" i="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E220B429-E303-6466-9B60-7F20B201DB76}"/>
              </a:ext>
            </a:extLst>
          </p:cNvPr>
          <p:cNvSpPr>
            <a:spLocks noGrp="1"/>
          </p:cNvSpPr>
          <p:nvPr>
            <p:ph type="subTitle" idx="1"/>
          </p:nvPr>
        </p:nvSpPr>
        <p:spPr/>
        <p:txBody>
          <a:bodyPr/>
          <a:lstStyle/>
          <a:p>
            <a:r>
              <a:rPr lang="en-US" dirty="0"/>
              <a:t>Prof. Douglas R. Campbell</a:t>
            </a:r>
          </a:p>
          <a:p>
            <a:r>
              <a:rPr lang="en-US" dirty="0"/>
              <a:t>Chapter 5: misinformation</a:t>
            </a:r>
            <a:endParaRPr lang="en-CA" dirty="0"/>
          </a:p>
        </p:txBody>
      </p:sp>
      <p:sp>
        <p:nvSpPr>
          <p:cNvPr id="4" name="Footer Placeholder 3">
            <a:extLst>
              <a:ext uri="{FF2B5EF4-FFF2-40B4-BE49-F238E27FC236}">
                <a16:creationId xmlns:a16="http://schemas.microsoft.com/office/drawing/2014/main" id="{7ACF365D-5FC5-79B9-9E5F-46513AA02748}"/>
              </a:ext>
            </a:extLst>
          </p:cNvPr>
          <p:cNvSpPr>
            <a:spLocks noGrp="1"/>
          </p:cNvSpPr>
          <p:nvPr>
            <p:ph type="ftr" sz="quarter" idx="11"/>
          </p:nvPr>
        </p:nvSpPr>
        <p:spPr/>
        <p:txBody>
          <a:bodyPr/>
          <a:lstStyle/>
          <a:p>
            <a:r>
              <a:rPr lang="en-CA"/>
              <a:t>Hackett Publishing Company, 2025</a:t>
            </a:r>
          </a:p>
        </p:txBody>
      </p:sp>
      <p:pic>
        <p:nvPicPr>
          <p:cNvPr id="5" name="Picture 4" descr="A red letter in a circle&#10;&#10;AI-generated content may be incorrect.">
            <a:extLst>
              <a:ext uri="{FF2B5EF4-FFF2-40B4-BE49-F238E27FC236}">
                <a16:creationId xmlns:a16="http://schemas.microsoft.com/office/drawing/2014/main" id="{90866594-4FB6-6152-A45E-0EE7777BA78F}"/>
              </a:ext>
            </a:extLst>
          </p:cNvPr>
          <p:cNvPicPr>
            <a:picLocks noChangeAspect="1"/>
          </p:cNvPicPr>
          <p:nvPr/>
        </p:nvPicPr>
        <p:blipFill>
          <a:blip r:embed="rId2"/>
          <a:stretch>
            <a:fillRect/>
          </a:stretch>
        </p:blipFill>
        <p:spPr>
          <a:xfrm>
            <a:off x="5847790" y="5811090"/>
            <a:ext cx="514350" cy="542925"/>
          </a:xfrm>
          <a:prstGeom prst="rect">
            <a:avLst/>
          </a:prstGeom>
        </p:spPr>
      </p:pic>
    </p:spTree>
    <p:extLst>
      <p:ext uri="{BB962C8B-B14F-4D97-AF65-F5344CB8AC3E}">
        <p14:creationId xmlns:p14="http://schemas.microsoft.com/office/powerpoint/2010/main" val="3839695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DBB5E-2104-1887-8071-12B04B0F50AC}"/>
              </a:ext>
            </a:extLst>
          </p:cNvPr>
          <p:cNvSpPr>
            <a:spLocks noGrp="1"/>
          </p:cNvSpPr>
          <p:nvPr>
            <p:ph type="title"/>
          </p:nvPr>
        </p:nvSpPr>
        <p:spPr/>
        <p:txBody>
          <a:bodyPr/>
          <a:lstStyle/>
          <a:p>
            <a:r>
              <a:rPr lang="en-US" dirty="0"/>
              <a:t>The harms of misinformation (</a:t>
            </a:r>
            <a:r>
              <a:rPr lang="en-CA" dirty="0"/>
              <a:t>§1)</a:t>
            </a:r>
          </a:p>
        </p:txBody>
      </p:sp>
      <p:sp>
        <p:nvSpPr>
          <p:cNvPr id="3" name="Content Placeholder 2">
            <a:extLst>
              <a:ext uri="{FF2B5EF4-FFF2-40B4-BE49-F238E27FC236}">
                <a16:creationId xmlns:a16="http://schemas.microsoft.com/office/drawing/2014/main" id="{90857099-296E-2AA0-A2F9-4F08BD1169AC}"/>
              </a:ext>
            </a:extLst>
          </p:cNvPr>
          <p:cNvSpPr>
            <a:spLocks noGrp="1"/>
          </p:cNvSpPr>
          <p:nvPr>
            <p:ph idx="1"/>
          </p:nvPr>
        </p:nvSpPr>
        <p:spPr/>
        <p:txBody>
          <a:bodyPr vert="horz" lIns="91440" tIns="45720" rIns="91440" bIns="45720" rtlCol="0" anchor="t">
            <a:normAutofit lnSpcReduction="10000"/>
          </a:bodyPr>
          <a:lstStyle/>
          <a:p>
            <a:r>
              <a:rPr lang="en-US" dirty="0"/>
              <a:t>1. Personal harms: harms to people’s well-being, especially physical health. </a:t>
            </a:r>
          </a:p>
          <a:p>
            <a:r>
              <a:rPr lang="en-US" dirty="0"/>
              <a:t>2. Social harms: democracies require an informed citizenry, and misinformation threatens this.</a:t>
            </a:r>
          </a:p>
          <a:p>
            <a:r>
              <a:rPr lang="en-US" dirty="0"/>
              <a:t>3. Threats to our information environment: the environment in which we reason worsens.</a:t>
            </a:r>
          </a:p>
          <a:p>
            <a:pPr lvl="1"/>
            <a:r>
              <a:rPr lang="en-US" dirty="0"/>
              <a:t>This can be articulated in different ways. </a:t>
            </a:r>
          </a:p>
          <a:p>
            <a:pPr lvl="1"/>
            <a:r>
              <a:rPr lang="en-US" dirty="0"/>
              <a:t>E.g., the more misinformation there is, the more likely it is that we encounter false reports about something happening when it is not. We must be more vigilant about what we trust, too, because the average quality of available information is decreasing. </a:t>
            </a:r>
            <a:br>
              <a:rPr lang="en-US" dirty="0"/>
            </a:br>
            <a:endParaRPr lang="en-CA" dirty="0"/>
          </a:p>
        </p:txBody>
      </p:sp>
    </p:spTree>
    <p:extLst>
      <p:ext uri="{BB962C8B-B14F-4D97-AF65-F5344CB8AC3E}">
        <p14:creationId xmlns:p14="http://schemas.microsoft.com/office/powerpoint/2010/main" val="781567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12AA5-0DFE-D8B9-C0FA-D28CDEDFBE96}"/>
              </a:ext>
            </a:extLst>
          </p:cNvPr>
          <p:cNvSpPr>
            <a:spLocks noGrp="1"/>
          </p:cNvSpPr>
          <p:nvPr>
            <p:ph type="title"/>
          </p:nvPr>
        </p:nvSpPr>
        <p:spPr/>
        <p:txBody>
          <a:bodyPr/>
          <a:lstStyle/>
          <a:p>
            <a:r>
              <a:rPr lang="en-US" dirty="0" err="1"/>
              <a:t>Cybercascades</a:t>
            </a:r>
            <a:r>
              <a:rPr lang="en-US" dirty="0"/>
              <a:t> (</a:t>
            </a:r>
            <a:r>
              <a:rPr lang="en-CA" dirty="0"/>
              <a:t>§2)</a:t>
            </a:r>
            <a:r>
              <a:rPr lang="en-US" dirty="0"/>
              <a:t> </a:t>
            </a:r>
            <a:endParaRPr lang="en-CA" dirty="0"/>
          </a:p>
        </p:txBody>
      </p:sp>
      <p:sp>
        <p:nvSpPr>
          <p:cNvPr id="3" name="Content Placeholder 2">
            <a:extLst>
              <a:ext uri="{FF2B5EF4-FFF2-40B4-BE49-F238E27FC236}">
                <a16:creationId xmlns:a16="http://schemas.microsoft.com/office/drawing/2014/main" id="{983EF35F-EAD0-1995-18C6-1E6AE5816ACC}"/>
              </a:ext>
            </a:extLst>
          </p:cNvPr>
          <p:cNvSpPr>
            <a:spLocks noGrp="1"/>
          </p:cNvSpPr>
          <p:nvPr>
            <p:ph idx="1"/>
          </p:nvPr>
        </p:nvSpPr>
        <p:spPr/>
        <p:txBody>
          <a:bodyPr/>
          <a:lstStyle/>
          <a:p>
            <a:r>
              <a:rPr lang="en-US" dirty="0" err="1"/>
              <a:t>Cybercascades</a:t>
            </a:r>
            <a:r>
              <a:rPr lang="en-US" dirty="0"/>
              <a:t> are dynamics in which vast numbers of users rely on other users for information.</a:t>
            </a:r>
          </a:p>
          <a:p>
            <a:r>
              <a:rPr lang="en-US" dirty="0"/>
              <a:t>They are not blame-worthy in themselves, since we all rely on testimony to form beliefs about, e.g., when Napoleon was born.</a:t>
            </a:r>
          </a:p>
          <a:p>
            <a:r>
              <a:rPr lang="en-US" dirty="0"/>
              <a:t>But they do explain why misinformation spreads like wildfire online.</a:t>
            </a:r>
            <a:endParaRPr lang="en-CA" dirty="0"/>
          </a:p>
          <a:p>
            <a:endParaRPr lang="en-CA" dirty="0"/>
          </a:p>
          <a:p>
            <a:endParaRPr lang="en-CA" dirty="0"/>
          </a:p>
        </p:txBody>
      </p:sp>
    </p:spTree>
    <p:extLst>
      <p:ext uri="{BB962C8B-B14F-4D97-AF65-F5344CB8AC3E}">
        <p14:creationId xmlns:p14="http://schemas.microsoft.com/office/powerpoint/2010/main" val="3220298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80B94-27E7-07AA-A6DA-498D6447AC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77CB4-1D58-31A4-28F2-06660085E9C8}"/>
              </a:ext>
            </a:extLst>
          </p:cNvPr>
          <p:cNvSpPr>
            <a:spLocks noGrp="1"/>
          </p:cNvSpPr>
          <p:nvPr>
            <p:ph type="title"/>
          </p:nvPr>
        </p:nvSpPr>
        <p:spPr/>
        <p:txBody>
          <a:bodyPr/>
          <a:lstStyle/>
          <a:p>
            <a:r>
              <a:rPr lang="en-US" dirty="0"/>
              <a:t>Informational </a:t>
            </a:r>
            <a:r>
              <a:rPr lang="en-US" dirty="0" err="1"/>
              <a:t>cybercascades</a:t>
            </a:r>
            <a:r>
              <a:rPr lang="en-US" dirty="0"/>
              <a:t> (</a:t>
            </a:r>
            <a:r>
              <a:rPr lang="en-CA" dirty="0"/>
              <a:t>§2)</a:t>
            </a:r>
            <a:r>
              <a:rPr lang="en-US" dirty="0"/>
              <a:t> </a:t>
            </a:r>
            <a:endParaRPr lang="en-CA" dirty="0"/>
          </a:p>
        </p:txBody>
      </p:sp>
      <p:sp>
        <p:nvSpPr>
          <p:cNvPr id="3" name="Content Placeholder 2">
            <a:extLst>
              <a:ext uri="{FF2B5EF4-FFF2-40B4-BE49-F238E27FC236}">
                <a16:creationId xmlns:a16="http://schemas.microsoft.com/office/drawing/2014/main" id="{A5D02C5D-C203-C20A-019C-906A18413936}"/>
              </a:ext>
            </a:extLst>
          </p:cNvPr>
          <p:cNvSpPr>
            <a:spLocks noGrp="1"/>
          </p:cNvSpPr>
          <p:nvPr>
            <p:ph idx="1"/>
          </p:nvPr>
        </p:nvSpPr>
        <p:spPr/>
        <p:txBody>
          <a:bodyPr>
            <a:normAutofit/>
          </a:bodyPr>
          <a:lstStyle/>
          <a:p>
            <a:r>
              <a:rPr lang="en-US" dirty="0"/>
              <a:t>Informational </a:t>
            </a:r>
            <a:r>
              <a:rPr lang="en-US" dirty="0" err="1"/>
              <a:t>cybercascades</a:t>
            </a:r>
            <a:r>
              <a:rPr lang="en-US" dirty="0"/>
              <a:t> happen when we form our beliefs in accordance with signals from our peers. In particular, we look to our peers for a sense of what the </a:t>
            </a:r>
            <a:r>
              <a:rPr lang="en-US" i="1" dirty="0"/>
              <a:t>consensus </a:t>
            </a:r>
            <a:r>
              <a:rPr lang="en-US" dirty="0"/>
              <a:t>is on some issue, and then we believe that. </a:t>
            </a:r>
          </a:p>
          <a:p>
            <a:pPr lvl="1"/>
            <a:r>
              <a:rPr lang="en-US" dirty="0"/>
              <a:t>This is reasonable because consensuses are generally reliable indicators of what we should believe.</a:t>
            </a:r>
            <a:endParaRPr lang="en-CA" dirty="0"/>
          </a:p>
          <a:p>
            <a:r>
              <a:rPr lang="en-US" dirty="0"/>
              <a:t>The problem that we often encounter online is that people </a:t>
            </a:r>
            <a:r>
              <a:rPr lang="en-US" i="1" dirty="0"/>
              <a:t>believe others who have never independently verified whatever claim is being thrown around</a:t>
            </a:r>
            <a:r>
              <a:rPr lang="en-US" dirty="0"/>
              <a:t>. </a:t>
            </a:r>
          </a:p>
          <a:p>
            <a:pPr lvl="1"/>
            <a:r>
              <a:rPr lang="en-US" dirty="0"/>
              <a:t>A consensus forms because each person is looking to their peer to see what they believe, but the peers are looking to </a:t>
            </a:r>
            <a:r>
              <a:rPr lang="en-US" i="1" dirty="0"/>
              <a:t>their </a:t>
            </a:r>
            <a:r>
              <a:rPr lang="en-US" dirty="0"/>
              <a:t>peers, and so on.</a:t>
            </a:r>
          </a:p>
          <a:p>
            <a:pPr lvl="1"/>
            <a:endParaRPr lang="en-US" dirty="0"/>
          </a:p>
          <a:p>
            <a:pPr lvl="1"/>
            <a:endParaRPr lang="en-CA" dirty="0"/>
          </a:p>
          <a:p>
            <a:endParaRPr lang="en-CA" dirty="0"/>
          </a:p>
        </p:txBody>
      </p:sp>
    </p:spTree>
    <p:extLst>
      <p:ext uri="{BB962C8B-B14F-4D97-AF65-F5344CB8AC3E}">
        <p14:creationId xmlns:p14="http://schemas.microsoft.com/office/powerpoint/2010/main" val="1637460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F641B-5189-7D02-BAC8-C0C21390A35C}"/>
              </a:ext>
            </a:extLst>
          </p:cNvPr>
          <p:cNvSpPr>
            <a:spLocks noGrp="1"/>
          </p:cNvSpPr>
          <p:nvPr>
            <p:ph type="title"/>
          </p:nvPr>
        </p:nvSpPr>
        <p:spPr/>
        <p:txBody>
          <a:bodyPr/>
          <a:lstStyle/>
          <a:p>
            <a:r>
              <a:rPr lang="en-US" dirty="0"/>
              <a:t>Reputational </a:t>
            </a:r>
            <a:r>
              <a:rPr lang="en-US" dirty="0" err="1"/>
              <a:t>cybercascades</a:t>
            </a:r>
            <a:r>
              <a:rPr lang="en-US" dirty="0"/>
              <a:t> (</a:t>
            </a:r>
            <a:r>
              <a:rPr lang="en-CA" dirty="0"/>
              <a:t>§2)</a:t>
            </a:r>
          </a:p>
        </p:txBody>
      </p:sp>
      <p:sp>
        <p:nvSpPr>
          <p:cNvPr id="3" name="Content Placeholder 2">
            <a:extLst>
              <a:ext uri="{FF2B5EF4-FFF2-40B4-BE49-F238E27FC236}">
                <a16:creationId xmlns:a16="http://schemas.microsoft.com/office/drawing/2014/main" id="{F858DAC2-F430-06BF-73DB-43526544E034}"/>
              </a:ext>
            </a:extLst>
          </p:cNvPr>
          <p:cNvSpPr>
            <a:spLocks noGrp="1"/>
          </p:cNvSpPr>
          <p:nvPr>
            <p:ph idx="1"/>
          </p:nvPr>
        </p:nvSpPr>
        <p:spPr/>
        <p:txBody>
          <a:bodyPr vert="horz" lIns="91440" tIns="45720" rIns="91440" bIns="45720" rtlCol="0" anchor="t">
            <a:normAutofit fontScale="92500"/>
          </a:bodyPr>
          <a:lstStyle/>
          <a:p>
            <a:r>
              <a:rPr lang="en-US" dirty="0"/>
              <a:t>This kind of </a:t>
            </a:r>
            <a:r>
              <a:rPr lang="en-US" dirty="0" err="1"/>
              <a:t>cybercascade</a:t>
            </a:r>
            <a:r>
              <a:rPr lang="en-US" dirty="0"/>
              <a:t> happens when the people in the dynamic respond not to the way that a consensus makes some view seem plausible or likely, but because they feel pressured by groups of people into agreeing for the sake of their reputation. </a:t>
            </a:r>
          </a:p>
          <a:p>
            <a:r>
              <a:rPr lang="en-US" dirty="0"/>
              <a:t>E.g., since the people I interact with online think that climate change is a hoax, and since I don’t want to embarrass myself in front of them by saying that I disagree, I’ll post memes and spread misinformation about climate change being a hoax.</a:t>
            </a:r>
          </a:p>
          <a:p>
            <a:r>
              <a:rPr lang="en-US" dirty="0"/>
              <a:t>This can give rise to an informational </a:t>
            </a:r>
            <a:r>
              <a:rPr lang="en-US" dirty="0" err="1"/>
              <a:t>cybercascade</a:t>
            </a:r>
            <a:r>
              <a:rPr lang="en-US" dirty="0"/>
              <a:t>, too: people might mistakenly believe that I have independently verified the evidence against climate change, and conclude that climate change is a hoax.</a:t>
            </a:r>
            <a:endParaRPr lang="en-CA" dirty="0"/>
          </a:p>
        </p:txBody>
      </p:sp>
    </p:spTree>
    <p:extLst>
      <p:ext uri="{BB962C8B-B14F-4D97-AF65-F5344CB8AC3E}">
        <p14:creationId xmlns:p14="http://schemas.microsoft.com/office/powerpoint/2010/main" val="2976566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F5E22-10B8-8A6B-61D9-8A376ACC9002}"/>
              </a:ext>
            </a:extLst>
          </p:cNvPr>
          <p:cNvSpPr>
            <a:spLocks noGrp="1"/>
          </p:cNvSpPr>
          <p:nvPr>
            <p:ph type="title"/>
          </p:nvPr>
        </p:nvSpPr>
        <p:spPr/>
        <p:txBody>
          <a:bodyPr/>
          <a:lstStyle/>
          <a:p>
            <a:r>
              <a:rPr lang="en-US" dirty="0"/>
              <a:t>Language-games (</a:t>
            </a:r>
            <a:r>
              <a:rPr lang="en-CA" dirty="0"/>
              <a:t>§3)</a:t>
            </a:r>
          </a:p>
        </p:txBody>
      </p:sp>
      <p:sp>
        <p:nvSpPr>
          <p:cNvPr id="3" name="Content Placeholder 2">
            <a:extLst>
              <a:ext uri="{FF2B5EF4-FFF2-40B4-BE49-F238E27FC236}">
                <a16:creationId xmlns:a16="http://schemas.microsoft.com/office/drawing/2014/main" id="{57FAA52B-0F21-9ADB-0741-5EB4F29A7CFF}"/>
              </a:ext>
            </a:extLst>
          </p:cNvPr>
          <p:cNvSpPr>
            <a:spLocks noGrp="1"/>
          </p:cNvSpPr>
          <p:nvPr>
            <p:ph idx="1"/>
          </p:nvPr>
        </p:nvSpPr>
        <p:spPr/>
        <p:txBody>
          <a:bodyPr/>
          <a:lstStyle/>
          <a:p>
            <a:r>
              <a:rPr lang="en-US" dirty="0"/>
              <a:t>A language-game is the context in which something is said, and different language-games bring with them different rules that govern what is acceptable to say.</a:t>
            </a:r>
          </a:p>
          <a:p>
            <a:r>
              <a:rPr lang="en-US" dirty="0"/>
              <a:t>Purposeful and general social-media sites are different language-games and, therefore, they have different rules governing misinformation.</a:t>
            </a:r>
          </a:p>
          <a:p>
            <a:pPr lvl="1"/>
            <a:r>
              <a:rPr lang="en-US" dirty="0"/>
              <a:t>Purposeful = the site has a clear purpose that unifies users’ behaviors. E.g., LinkedIn, </a:t>
            </a:r>
            <a:r>
              <a:rPr lang="en-US" dirty="0" err="1"/>
              <a:t>StackExchange</a:t>
            </a:r>
            <a:r>
              <a:rPr lang="en-US" dirty="0"/>
              <a:t>, etc.</a:t>
            </a:r>
          </a:p>
          <a:p>
            <a:pPr lvl="1"/>
            <a:r>
              <a:rPr lang="en-CA" dirty="0"/>
              <a:t>General = no clear purpose. E.g., Facebook, Reddit, TikTok, Instagram, YouTube, etc.</a:t>
            </a:r>
            <a:endParaRPr lang="en-US" dirty="0"/>
          </a:p>
        </p:txBody>
      </p:sp>
    </p:spTree>
    <p:extLst>
      <p:ext uri="{BB962C8B-B14F-4D97-AF65-F5344CB8AC3E}">
        <p14:creationId xmlns:p14="http://schemas.microsoft.com/office/powerpoint/2010/main" val="4290697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189A0-A799-9428-358C-E4EDA986EF40}"/>
              </a:ext>
            </a:extLst>
          </p:cNvPr>
          <p:cNvSpPr>
            <a:spLocks noGrp="1"/>
          </p:cNvSpPr>
          <p:nvPr>
            <p:ph type="title"/>
          </p:nvPr>
        </p:nvSpPr>
        <p:spPr/>
        <p:txBody>
          <a:bodyPr/>
          <a:lstStyle/>
          <a:p>
            <a:r>
              <a:rPr lang="en-US" dirty="0"/>
              <a:t>Language-games and misinformation (</a:t>
            </a:r>
            <a:r>
              <a:rPr lang="en-CA" dirty="0"/>
              <a:t>§3)</a:t>
            </a:r>
          </a:p>
        </p:txBody>
      </p:sp>
      <p:sp>
        <p:nvSpPr>
          <p:cNvPr id="3" name="Content Placeholder 2">
            <a:extLst>
              <a:ext uri="{FF2B5EF4-FFF2-40B4-BE49-F238E27FC236}">
                <a16:creationId xmlns:a16="http://schemas.microsoft.com/office/drawing/2014/main" id="{22A14E3F-CE03-9DD1-8832-CAF8300ED3EC}"/>
              </a:ext>
            </a:extLst>
          </p:cNvPr>
          <p:cNvSpPr>
            <a:spLocks noGrp="1"/>
          </p:cNvSpPr>
          <p:nvPr>
            <p:ph idx="1"/>
          </p:nvPr>
        </p:nvSpPr>
        <p:spPr/>
        <p:txBody>
          <a:bodyPr>
            <a:normAutofit fontScale="92500" lnSpcReduction="10000"/>
          </a:bodyPr>
          <a:lstStyle/>
          <a:p>
            <a:r>
              <a:rPr lang="en-US" dirty="0"/>
              <a:t>It is much easier to justify the removal of misinformation on, say, LinkedIn because misinformation about one’s employment history violates the purpose of the site.</a:t>
            </a:r>
          </a:p>
          <a:p>
            <a:r>
              <a:rPr lang="en-US" dirty="0"/>
              <a:t>Misinformation tends to spread much more easily on general social-media sites because the language-game is different. There isn’t a clear purpose that a misinformation-spreading user is violating.</a:t>
            </a:r>
          </a:p>
          <a:p>
            <a:r>
              <a:rPr lang="en-US" i="1" dirty="0"/>
              <a:t>But </a:t>
            </a:r>
            <a:r>
              <a:rPr lang="en-US" dirty="0"/>
              <a:t>we know from sociological research that </a:t>
            </a:r>
            <a:r>
              <a:rPr lang="en-US" i="1" dirty="0"/>
              <a:t>tons </a:t>
            </a:r>
            <a:r>
              <a:rPr lang="en-US" dirty="0"/>
              <a:t>of people use social-media sites like Facebook, TikTok, and Reddit to get their news. But we also know that people post on these sites for fun, to signal membership in a group, to express their identities, and so on.</a:t>
            </a:r>
          </a:p>
          <a:p>
            <a:pPr lvl="1"/>
            <a:r>
              <a:rPr lang="en-US" dirty="0"/>
              <a:t>Misinformation spreads because people post as if the language-game is one way but consume media as if the language-game is another way.</a:t>
            </a:r>
          </a:p>
          <a:p>
            <a:endParaRPr lang="en-CA" dirty="0"/>
          </a:p>
        </p:txBody>
      </p:sp>
    </p:spTree>
    <p:extLst>
      <p:ext uri="{BB962C8B-B14F-4D97-AF65-F5344CB8AC3E}">
        <p14:creationId xmlns:p14="http://schemas.microsoft.com/office/powerpoint/2010/main" val="1099783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AA11A-6716-6A59-B92B-8FFD8C9DE9C2}"/>
              </a:ext>
            </a:extLst>
          </p:cNvPr>
          <p:cNvSpPr>
            <a:spLocks noGrp="1"/>
          </p:cNvSpPr>
          <p:nvPr>
            <p:ph type="title"/>
          </p:nvPr>
        </p:nvSpPr>
        <p:spPr/>
        <p:txBody>
          <a:bodyPr/>
          <a:lstStyle/>
          <a:p>
            <a:r>
              <a:rPr lang="en-US" dirty="0"/>
              <a:t>A duty to remove? (</a:t>
            </a:r>
            <a:r>
              <a:rPr lang="en-CA" dirty="0"/>
              <a:t>§4)</a:t>
            </a:r>
          </a:p>
        </p:txBody>
      </p:sp>
      <p:sp>
        <p:nvSpPr>
          <p:cNvPr id="3" name="Content Placeholder 2">
            <a:extLst>
              <a:ext uri="{FF2B5EF4-FFF2-40B4-BE49-F238E27FC236}">
                <a16:creationId xmlns:a16="http://schemas.microsoft.com/office/drawing/2014/main" id="{ADC17E3F-ED0A-EF68-2329-466AD53E9024}"/>
              </a:ext>
            </a:extLst>
          </p:cNvPr>
          <p:cNvSpPr>
            <a:spLocks noGrp="1"/>
          </p:cNvSpPr>
          <p:nvPr>
            <p:ph idx="1"/>
          </p:nvPr>
        </p:nvSpPr>
        <p:spPr/>
        <p:txBody>
          <a:bodyPr>
            <a:normAutofit fontScale="92500" lnSpcReduction="20000"/>
          </a:bodyPr>
          <a:lstStyle/>
          <a:p>
            <a:r>
              <a:rPr lang="en-US" dirty="0"/>
              <a:t>There is a vigorous debate about whether social-media sites should remove misinformation.</a:t>
            </a:r>
          </a:p>
          <a:p>
            <a:r>
              <a:rPr lang="en-US" dirty="0"/>
              <a:t>Some people think that the removal of misinformation is a violation of free speech.</a:t>
            </a:r>
          </a:p>
          <a:p>
            <a:pPr lvl="1"/>
            <a:r>
              <a:rPr lang="en-US" dirty="0"/>
              <a:t>But the right to free speech doesn’t stop private companies from removing speech that they don’t want to host.</a:t>
            </a:r>
          </a:p>
          <a:p>
            <a:r>
              <a:rPr lang="en-CA" dirty="0"/>
              <a:t>Social-media sites are so important to our democracies that removing a view from them is like removing it from public consideration.</a:t>
            </a:r>
          </a:p>
          <a:p>
            <a:pPr lvl="1"/>
            <a:r>
              <a:rPr lang="en-CA" dirty="0"/>
              <a:t>But some people think that this should cut the other way because if the platforms are </a:t>
            </a:r>
            <a:r>
              <a:rPr lang="en-CA" i="1" dirty="0"/>
              <a:t>that </a:t>
            </a:r>
            <a:r>
              <a:rPr lang="en-CA" dirty="0"/>
              <a:t>important, then we need to make sure that they aren’t being used to amplify misinformation.</a:t>
            </a:r>
          </a:p>
          <a:p>
            <a:r>
              <a:rPr lang="en-US" dirty="0"/>
              <a:t>This debate is complicated by the fact that it isn’t always clear what counts as misinformation. Our assessments can change over time as we get </a:t>
            </a:r>
            <a:r>
              <a:rPr lang="en-US"/>
              <a:t>more evidence.</a:t>
            </a:r>
            <a:endParaRPr lang="en-US" dirty="0"/>
          </a:p>
        </p:txBody>
      </p:sp>
    </p:spTree>
    <p:extLst>
      <p:ext uri="{BB962C8B-B14F-4D97-AF65-F5344CB8AC3E}">
        <p14:creationId xmlns:p14="http://schemas.microsoft.com/office/powerpoint/2010/main" val="31037637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43f696e-320a-443d-b9e7-bf7ccdd1ea5a" xsi:nil="true"/>
    <lcf76f155ced4ddcb4097134ff3c332f xmlns="141ccd18-d83e-4bed-9525-04fdd4fc676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261715668F6654A84B050516820A01E" ma:contentTypeVersion="14" ma:contentTypeDescription="Create a new document." ma:contentTypeScope="" ma:versionID="4feada6d848273257f372c6f4e2698f5">
  <xsd:schema xmlns:xsd="http://www.w3.org/2001/XMLSchema" xmlns:xs="http://www.w3.org/2001/XMLSchema" xmlns:p="http://schemas.microsoft.com/office/2006/metadata/properties" xmlns:ns2="141ccd18-d83e-4bed-9525-04fdd4fc676e" xmlns:ns3="c43f696e-320a-443d-b9e7-bf7ccdd1ea5a" targetNamespace="http://schemas.microsoft.com/office/2006/metadata/properties" ma:root="true" ma:fieldsID="4121604b9227acdf4c71d3ec12fea064" ns2:_="" ns3:_="">
    <xsd:import namespace="141ccd18-d83e-4bed-9525-04fdd4fc676e"/>
    <xsd:import namespace="c43f696e-320a-443d-b9e7-bf7ccdd1ea5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1ccd18-d83e-4bed-9525-04fdd4fc67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e457497-ed84-42a9-879f-f33eea52321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43f696e-320a-443d-b9e7-bf7ccdd1ea5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3ca262ce-f239-41cc-9d0e-e2c2d71a2fcd}" ma:internalName="TaxCatchAll" ma:showField="CatchAllData" ma:web="c43f696e-320a-443d-b9e7-bf7ccdd1ea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44B3EE5-5FFC-4FD2-B934-6FB01EFA27EB}">
  <ds:schemaRefs>
    <ds:schemaRef ds:uri="http://schemas.microsoft.com/sharepoint/v3/contenttype/forms"/>
  </ds:schemaRefs>
</ds:datastoreItem>
</file>

<file path=customXml/itemProps2.xml><?xml version="1.0" encoding="utf-8"?>
<ds:datastoreItem xmlns:ds="http://schemas.openxmlformats.org/officeDocument/2006/customXml" ds:itemID="{D9C0BD12-E605-4A4F-A910-11891455E670}">
  <ds:schemaRefs>
    <ds:schemaRef ds:uri="http://schemas.microsoft.com/office/2006/metadata/properties"/>
    <ds:schemaRef ds:uri="http://schemas.microsoft.com/office/infopath/2007/PartnerControls"/>
    <ds:schemaRef ds:uri="c43f696e-320a-443d-b9e7-bf7ccdd1ea5a"/>
    <ds:schemaRef ds:uri="141ccd18-d83e-4bed-9525-04fdd4fc676e"/>
  </ds:schemaRefs>
</ds:datastoreItem>
</file>

<file path=customXml/itemProps3.xml><?xml version="1.0" encoding="utf-8"?>
<ds:datastoreItem xmlns:ds="http://schemas.openxmlformats.org/officeDocument/2006/customXml" ds:itemID="{FF0D78BA-8CDC-4575-BF48-2C6A8E5F44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1ccd18-d83e-4bed-9525-04fdd4fc676e"/>
    <ds:schemaRef ds:uri="c43f696e-320a-443d-b9e7-bf7ccdd1ea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433</TotalTime>
  <Words>828</Words>
  <Application>Microsoft Office PowerPoint</Application>
  <PresentationFormat>Widescreen</PresentationFormat>
  <Paragraphs>41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An Introduction to the Ethics of Social Media</vt:lpstr>
      <vt:lpstr>The harms of misinformation (§1)</vt:lpstr>
      <vt:lpstr>Cybercascades (§2) </vt:lpstr>
      <vt:lpstr>Informational cybercascades (§2) </vt:lpstr>
      <vt:lpstr>Reputational cybercascades (§2)</vt:lpstr>
      <vt:lpstr>Language-games (§3)</vt:lpstr>
      <vt:lpstr>Language-games and misinformation (§3)</vt:lpstr>
      <vt:lpstr>A duty to remove?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Douglas R Campbell</dc:creator>
  <cp:lastModifiedBy>Cindy Tran</cp:lastModifiedBy>
  <cp:revision>25</cp:revision>
  <dcterms:created xsi:type="dcterms:W3CDTF">2025-06-04T19:26:40Z</dcterms:created>
  <dcterms:modified xsi:type="dcterms:W3CDTF">2025-07-14T15:21:23Z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0x0101005261715668F6654A84B050516820A01E</vt:lpwstr>
  </property>
  <property fmtid="{D5CDD505-2E9C-101B-9397-08002B2CF9AE}" pid="3" name="MediaServiceImageTags">
    <vt:lpwstr/>
  </property>
</Properties>
</file>