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62" r:id="rId7"/>
    <p:sldId id="263" r:id="rId8"/>
    <p:sldId id="264" r:id="rId9"/>
    <p:sldId id="265" r:id="rId10"/>
    <p:sldId id="266"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58978D-F3BA-2832-4B51-752A1DC49639}" v="8" dt="2025-07-14T15:21:45.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ndy Tran" userId="S::cindyt@hackettpublishing.com::d4377708-9279-4e36-b525-b8e9f20da49a" providerId="AD" clId="Web-{2B58978D-F3BA-2832-4B51-752A1DC49639}"/>
    <pc:docChg chg="modSld">
      <pc:chgData name="Cindy Tran" userId="S::cindyt@hackettpublishing.com::d4377708-9279-4e36-b525-b8e9f20da49a" providerId="AD" clId="Web-{2B58978D-F3BA-2832-4B51-752A1DC49639}" dt="2025-07-14T15:21:45.310" v="7" actId="1076"/>
      <pc:docMkLst>
        <pc:docMk/>
      </pc:docMkLst>
      <pc:sldChg chg="addSp delSp modSp">
        <pc:chgData name="Cindy Tran" userId="S::cindyt@hackettpublishing.com::d4377708-9279-4e36-b525-b8e9f20da49a" providerId="AD" clId="Web-{2B58978D-F3BA-2832-4B51-752A1DC49639}" dt="2025-07-14T15:21:45.310" v="7" actId="1076"/>
        <pc:sldMkLst>
          <pc:docMk/>
          <pc:sldMk cId="3839695869" sldId="256"/>
        </pc:sldMkLst>
        <pc:picChg chg="add del mod">
          <ac:chgData name="Cindy Tran" userId="S::cindyt@hackettpublishing.com::d4377708-9279-4e36-b525-b8e9f20da49a" providerId="AD" clId="Web-{2B58978D-F3BA-2832-4B51-752A1DC49639}" dt="2025-07-14T15:21:38.560" v="5"/>
          <ac:picMkLst>
            <pc:docMk/>
            <pc:sldMk cId="3839695869" sldId="256"/>
            <ac:picMk id="4" creationId="{15E89C04-08AF-8FD1-881B-DCCE9B88BF42}"/>
          </ac:picMkLst>
        </pc:picChg>
        <pc:picChg chg="add mod">
          <ac:chgData name="Cindy Tran" userId="S::cindyt@hackettpublishing.com::d4377708-9279-4e36-b525-b8e9f20da49a" providerId="AD" clId="Web-{2B58978D-F3BA-2832-4B51-752A1DC49639}" dt="2025-07-14T15:21:45.310" v="7" actId="1076"/>
          <ac:picMkLst>
            <pc:docMk/>
            <pc:sldMk cId="3839695869" sldId="256"/>
            <ac:picMk id="6" creationId="{0355666A-E894-84B5-01D9-34EB014CA0D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BB21D-8CE0-3D45-92BB-C21A6D9E14E6}" type="datetimeFigureOut">
              <a:rPr lang="en-US" smtClean="0"/>
              <a:t>7/14/2025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CFF04B-42B4-A34F-89C4-8A0C23D9F719}" type="slidenum">
              <a:rPr lang="en-US" smtClean="0"/>
              <a:t>‹#›</a:t>
            </a:fld>
            <a:endParaRPr lang="en-US"/>
          </a:p>
        </p:txBody>
      </p:sp>
    </p:spTree>
    <p:extLst>
      <p:ext uri="{BB962C8B-B14F-4D97-AF65-F5344CB8AC3E}">
        <p14:creationId xmlns:p14="http://schemas.microsoft.com/office/powerpoint/2010/main" val="3040883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73C6B-A948-38F1-A37C-7FED0C0852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CEDA219-35E6-8629-787A-EF36249E28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307E8D5-47E5-9214-FCEA-B64FF06A9FF4}"/>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52D429EA-ED93-6FDF-2AFF-B06493C563D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4BB041-FF06-BA25-8EF6-7B4A42F034A9}"/>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66005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98BA-0C39-7631-FCA4-5B921EB7F48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C0F203D-3F0C-D036-EEB5-7B351CB1E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CD94E5C-A735-97B7-7E48-46B0B3DFED05}"/>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ECB78070-76E8-545B-3FB6-9E0E35FF321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FE49A6-A364-6427-6DC3-B181AA38DCDE}"/>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71364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AC6AD-6797-95BD-FC9F-62518DF54E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932ECC4-0177-C11E-FC9D-6BCF69C40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B1CE876-7BE5-8B05-085D-186C0A6FCCA7}"/>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C6CED3E9-08C3-9CBE-CAC5-74D3D4FA9A0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3D2412-F32D-A8B6-4001-B46B0324C08A}"/>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05834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11A-6FE2-FF79-69A6-B72310D7B69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CE8B85F-F859-B980-9D48-AE7B1FE7E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5CDA1AD-B169-5514-BF28-EAB0D3E45CD8}"/>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82FA12A9-C587-89D6-EE9C-8B983D04437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73C8836-8A0F-FD33-F3EE-EB4C880649A8}"/>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71706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9B3-35ED-69FA-8938-19EA20D2E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EAE1C14-43D0-2B4F-2D41-2ABE048E99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265A71-269A-2E6C-75FE-4DC6677EE49B}"/>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508E591-6F28-C7FA-77C5-F041C33D57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CF057D-1159-5A13-AEF8-A89234F004C5}"/>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46918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70080-2273-1D9F-DA1B-69AE94076F0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BADF8F0-0902-CB0E-965B-8D72D746C9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8D08FB2-745D-1B2C-B4CD-4CDE16DCE5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04F87BD-5E72-18A3-2D7C-C4272BBFFDCA}"/>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15CE2C9E-0D4C-DB95-CDE8-5164F3E32B4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2291F7F-AD0E-46E8-1A5B-9AE4EE650811}"/>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838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B571-DBC2-9FD2-C317-612B43941B97}"/>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D90AA00-0CF8-7949-3A2F-3BB67A090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CB86F3-7CEA-7B40-3DFE-A95564168B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F829AACE-095E-6F64-8571-6B696C9893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47416-45C2-D3B3-685E-12EBC714A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ECDE9285-E00C-0209-FFC0-CBF775EF08A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8" name="Footer Placeholder 7">
            <a:extLst>
              <a:ext uri="{FF2B5EF4-FFF2-40B4-BE49-F238E27FC236}">
                <a16:creationId xmlns:a16="http://schemas.microsoft.com/office/drawing/2014/main" id="{F20DA694-95DA-EF2A-4C82-DF21BCEC54B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8B74F0E6-2C9E-17C0-57D2-5A9596028016}"/>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46346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4086-BCEE-DFA7-DA69-98331A0B428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E22320EA-C0B2-72B7-99AD-E577E56464E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4" name="Footer Placeholder 3">
            <a:extLst>
              <a:ext uri="{FF2B5EF4-FFF2-40B4-BE49-F238E27FC236}">
                <a16:creationId xmlns:a16="http://schemas.microsoft.com/office/drawing/2014/main" id="{4363159E-5F62-2736-49F6-8D3096A20FBD}"/>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C18CF0E-2CF0-A6B0-0C28-34CECE1D903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13401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C115A-6182-5B79-EACA-344805E3DAF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3" name="Footer Placeholder 2">
            <a:extLst>
              <a:ext uri="{FF2B5EF4-FFF2-40B4-BE49-F238E27FC236}">
                <a16:creationId xmlns:a16="http://schemas.microsoft.com/office/drawing/2014/main" id="{1ACA57F9-D985-C2E7-9866-1680CEA6F51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28BBC19-FB3B-91A7-4B3B-1DFE37981DD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086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0D340-377A-B6D1-8DDE-CF4243485F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C1D9558-AC11-4470-E305-6B1089445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C3B13FD0-6768-A846-29C8-BE9F621C4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D34B8C-B00D-72FF-9D8F-CFE322C0F27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FB09A575-416F-FB85-AA81-5CFF7CF6A9F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E016A9A-CB7D-52EF-FEC3-6B0F58EA856F}"/>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96524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6D73-64B7-BE40-0DD8-F2A5E966D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7557615-9471-B8AC-424C-9704575E7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777FA6A-501F-214B-AB16-B9D4D62F0A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E3C65-ECAF-5247-B901-C126317F286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4C58571A-B258-BED9-F53E-8F1C3ACB774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FE2D3E1-C934-D534-9977-02DC019D9C44}"/>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1224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796B3-EBE9-4BC4-77E3-E0999ED1B4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D5FA84F-F673-C077-129B-FBEDACAA9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9F0F82-906F-01FA-AB2C-6D4FF22A23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8FE615F-FEA6-9042-A3FC-DEA21676A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93A6D5C5-BFB8-6866-C46B-B07E36BEC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7F989-A91F-4DCE-9D98-FBC6EFFCC60F}" type="slidenum">
              <a:rPr lang="en-CA" smtClean="0"/>
              <a:t>‹#›</a:t>
            </a:fld>
            <a:endParaRPr lang="en-CA"/>
          </a:p>
        </p:txBody>
      </p:sp>
    </p:spTree>
    <p:extLst>
      <p:ext uri="{BB962C8B-B14F-4D97-AF65-F5344CB8AC3E}">
        <p14:creationId xmlns:p14="http://schemas.microsoft.com/office/powerpoint/2010/main" val="269540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4723-962B-0604-D8BD-22896F766439}"/>
              </a:ext>
            </a:extLst>
          </p:cNvPr>
          <p:cNvSpPr>
            <a:spLocks noGrp="1"/>
          </p:cNvSpPr>
          <p:nvPr>
            <p:ph type="ctrTitle"/>
          </p:nvPr>
        </p:nvSpPr>
        <p:spPr/>
        <p:txBody>
          <a:bodyPr>
            <a:normAutofit/>
          </a:bodyPr>
          <a:lstStyle/>
          <a:p>
            <a:r>
              <a:rPr lang="en-US" sz="3600" i="1" dirty="0">
                <a:latin typeface="Times New Roman" panose="02020603050405020304" pitchFamily="18" charset="0"/>
                <a:cs typeface="Times New Roman" panose="02020603050405020304" pitchFamily="18" charset="0"/>
              </a:rPr>
              <a:t>An Introduction to the Ethics of Social Media</a:t>
            </a:r>
            <a:endParaRPr lang="en-CA" sz="3600" i="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220B429-E303-6466-9B60-7F20B201DB76}"/>
              </a:ext>
            </a:extLst>
          </p:cNvPr>
          <p:cNvSpPr>
            <a:spLocks noGrp="1"/>
          </p:cNvSpPr>
          <p:nvPr>
            <p:ph type="subTitle" idx="1"/>
          </p:nvPr>
        </p:nvSpPr>
        <p:spPr/>
        <p:txBody>
          <a:bodyPr/>
          <a:lstStyle/>
          <a:p>
            <a:r>
              <a:rPr lang="en-US" dirty="0"/>
              <a:t>Prof. Douglas R. Campbell</a:t>
            </a:r>
          </a:p>
          <a:p>
            <a:r>
              <a:rPr lang="en-US" dirty="0"/>
              <a:t>Chapter 6: cancel culture: online shaming and caring</a:t>
            </a:r>
            <a:endParaRPr lang="en-CA" dirty="0"/>
          </a:p>
        </p:txBody>
      </p:sp>
      <p:sp>
        <p:nvSpPr>
          <p:cNvPr id="5" name="Footer Placeholder 4">
            <a:extLst>
              <a:ext uri="{FF2B5EF4-FFF2-40B4-BE49-F238E27FC236}">
                <a16:creationId xmlns:a16="http://schemas.microsoft.com/office/drawing/2014/main" id="{6B753145-9935-A2DC-61D4-F1E8C23AAF89}"/>
              </a:ext>
            </a:extLst>
          </p:cNvPr>
          <p:cNvSpPr>
            <a:spLocks noGrp="1"/>
          </p:cNvSpPr>
          <p:nvPr>
            <p:ph type="ftr" sz="quarter" idx="11"/>
          </p:nvPr>
        </p:nvSpPr>
        <p:spPr/>
        <p:txBody>
          <a:bodyPr/>
          <a:lstStyle/>
          <a:p>
            <a:r>
              <a:rPr lang="en-CA"/>
              <a:t>Hackett Publishing Company, 2025</a:t>
            </a:r>
          </a:p>
        </p:txBody>
      </p:sp>
      <p:pic>
        <p:nvPicPr>
          <p:cNvPr id="6" name="Picture 5" descr="A red letter in a circle&#10;&#10;AI-generated content may be incorrect.">
            <a:extLst>
              <a:ext uri="{FF2B5EF4-FFF2-40B4-BE49-F238E27FC236}">
                <a16:creationId xmlns:a16="http://schemas.microsoft.com/office/drawing/2014/main" id="{0355666A-E894-84B5-01D9-34EB014CA0D9}"/>
              </a:ext>
            </a:extLst>
          </p:cNvPr>
          <p:cNvPicPr>
            <a:picLocks noChangeAspect="1"/>
          </p:cNvPicPr>
          <p:nvPr/>
        </p:nvPicPr>
        <p:blipFill>
          <a:blip r:embed="rId2"/>
          <a:stretch>
            <a:fillRect/>
          </a:stretch>
        </p:blipFill>
        <p:spPr>
          <a:xfrm>
            <a:off x="5838825" y="5811090"/>
            <a:ext cx="514350" cy="542925"/>
          </a:xfrm>
          <a:prstGeom prst="rect">
            <a:avLst/>
          </a:prstGeom>
        </p:spPr>
      </p:pic>
    </p:spTree>
    <p:extLst>
      <p:ext uri="{BB962C8B-B14F-4D97-AF65-F5344CB8AC3E}">
        <p14:creationId xmlns:p14="http://schemas.microsoft.com/office/powerpoint/2010/main" val="383969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BB5E-2104-1887-8071-12B04B0F50AC}"/>
              </a:ext>
            </a:extLst>
          </p:cNvPr>
          <p:cNvSpPr>
            <a:spLocks noGrp="1"/>
          </p:cNvSpPr>
          <p:nvPr>
            <p:ph type="title"/>
          </p:nvPr>
        </p:nvSpPr>
        <p:spPr/>
        <p:txBody>
          <a:bodyPr/>
          <a:lstStyle/>
          <a:p>
            <a:r>
              <a:rPr lang="en-US" dirty="0"/>
              <a:t>Cancellations (</a:t>
            </a:r>
            <a:r>
              <a:rPr lang="en-CA" dirty="0"/>
              <a:t>§1)</a:t>
            </a:r>
          </a:p>
        </p:txBody>
      </p:sp>
      <p:sp>
        <p:nvSpPr>
          <p:cNvPr id="3" name="Content Placeholder 2">
            <a:extLst>
              <a:ext uri="{FF2B5EF4-FFF2-40B4-BE49-F238E27FC236}">
                <a16:creationId xmlns:a16="http://schemas.microsoft.com/office/drawing/2014/main" id="{90857099-296E-2AA0-A2F9-4F08BD1169AC}"/>
              </a:ext>
            </a:extLst>
          </p:cNvPr>
          <p:cNvSpPr>
            <a:spLocks noGrp="1"/>
          </p:cNvSpPr>
          <p:nvPr>
            <p:ph idx="1"/>
          </p:nvPr>
        </p:nvSpPr>
        <p:spPr/>
        <p:txBody>
          <a:bodyPr>
            <a:normAutofit/>
          </a:bodyPr>
          <a:lstStyle/>
          <a:p>
            <a:r>
              <a:rPr lang="en-US" dirty="0"/>
              <a:t>Canceling is a form of public shaming.</a:t>
            </a:r>
            <a:endParaRPr lang="en-CA" dirty="0"/>
          </a:p>
          <a:p>
            <a:r>
              <a:rPr lang="en-US" dirty="0"/>
              <a:t>Canceling</a:t>
            </a:r>
            <a:r>
              <a:rPr lang="en-US" b="1" dirty="0"/>
              <a:t> </a:t>
            </a:r>
            <a:r>
              <a:rPr lang="en-US" dirty="0"/>
              <a:t>someone is a matter of withdrawing any kind of support (viewership, social-media follows, purchases of products endorsed by the person, etc.) for those who are assessed to have said or done something unacceptable or highly problematic, generally from a social-justice perspective especially alert to sexism, heterosexism, homophobia, racism, bullying, and related issues.</a:t>
            </a:r>
          </a:p>
          <a:p>
            <a:pPr lvl="1"/>
            <a:r>
              <a:rPr lang="en-US" dirty="0"/>
              <a:t>The public shame is part of the withdrawal of support.</a:t>
            </a:r>
            <a:br>
              <a:rPr lang="en-US" dirty="0"/>
            </a:br>
            <a:endParaRPr lang="en-CA" dirty="0"/>
          </a:p>
        </p:txBody>
      </p:sp>
    </p:spTree>
    <p:extLst>
      <p:ext uri="{BB962C8B-B14F-4D97-AF65-F5344CB8AC3E}">
        <p14:creationId xmlns:p14="http://schemas.microsoft.com/office/powerpoint/2010/main" val="78156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CE2D-3853-B2D9-FE17-211004222BD0}"/>
              </a:ext>
            </a:extLst>
          </p:cNvPr>
          <p:cNvSpPr>
            <a:spLocks noGrp="1"/>
          </p:cNvSpPr>
          <p:nvPr>
            <p:ph type="title"/>
          </p:nvPr>
        </p:nvSpPr>
        <p:spPr/>
        <p:txBody>
          <a:bodyPr/>
          <a:lstStyle/>
          <a:p>
            <a:r>
              <a:rPr lang="en-US" dirty="0"/>
              <a:t>Disproportionality (</a:t>
            </a:r>
            <a:r>
              <a:rPr lang="en-CA" dirty="0"/>
              <a:t>§1)</a:t>
            </a:r>
          </a:p>
        </p:txBody>
      </p:sp>
      <p:sp>
        <p:nvSpPr>
          <p:cNvPr id="3" name="Content Placeholder 2">
            <a:extLst>
              <a:ext uri="{FF2B5EF4-FFF2-40B4-BE49-F238E27FC236}">
                <a16:creationId xmlns:a16="http://schemas.microsoft.com/office/drawing/2014/main" id="{788B129F-CAE4-0390-B0B6-8993C012CA9D}"/>
              </a:ext>
            </a:extLst>
          </p:cNvPr>
          <p:cNvSpPr>
            <a:spLocks noGrp="1"/>
          </p:cNvSpPr>
          <p:nvPr>
            <p:ph idx="1"/>
          </p:nvPr>
        </p:nvSpPr>
        <p:spPr/>
        <p:txBody>
          <a:bodyPr/>
          <a:lstStyle/>
          <a:p>
            <a:r>
              <a:rPr lang="en-US" dirty="0"/>
              <a:t>Since canceling is a form of public shame, it runs a certain risk that shaming someone privately doesn’t.</a:t>
            </a:r>
            <a:r>
              <a:rPr lang="en-CA" dirty="0"/>
              <a:t> It invites punishments that are disproportional to the offense and don’t allow any appeal.</a:t>
            </a:r>
          </a:p>
          <a:p>
            <a:r>
              <a:rPr lang="en-CA" dirty="0"/>
              <a:t>It is facilitated by </a:t>
            </a:r>
            <a:r>
              <a:rPr lang="en-CA" i="1" dirty="0"/>
              <a:t>self-licensing</a:t>
            </a:r>
            <a:r>
              <a:rPr lang="en-CA" dirty="0"/>
              <a:t>: w</a:t>
            </a:r>
            <a:r>
              <a:rPr lang="en-US" dirty="0"/>
              <a:t>hen we self-license, we give ourselves permission to do something because we are good people; priming ourselves with the belief that we are good allows us to do something that we would otherwise consider bad.</a:t>
            </a:r>
          </a:p>
        </p:txBody>
      </p:sp>
    </p:spTree>
    <p:extLst>
      <p:ext uri="{BB962C8B-B14F-4D97-AF65-F5344CB8AC3E}">
        <p14:creationId xmlns:p14="http://schemas.microsoft.com/office/powerpoint/2010/main" val="878861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08A75-F3BD-873E-7E31-B179D1C9103A}"/>
              </a:ext>
            </a:extLst>
          </p:cNvPr>
          <p:cNvSpPr>
            <a:spLocks noGrp="1"/>
          </p:cNvSpPr>
          <p:nvPr>
            <p:ph type="title"/>
          </p:nvPr>
        </p:nvSpPr>
        <p:spPr/>
        <p:txBody>
          <a:bodyPr/>
          <a:lstStyle/>
          <a:p>
            <a:r>
              <a:rPr lang="en-US" dirty="0"/>
              <a:t>Imaginal relationships (</a:t>
            </a:r>
            <a:r>
              <a:rPr lang="en-CA" dirty="0"/>
              <a:t>§1)</a:t>
            </a:r>
          </a:p>
        </p:txBody>
      </p:sp>
      <p:sp>
        <p:nvSpPr>
          <p:cNvPr id="3" name="Content Placeholder 2">
            <a:extLst>
              <a:ext uri="{FF2B5EF4-FFF2-40B4-BE49-F238E27FC236}">
                <a16:creationId xmlns:a16="http://schemas.microsoft.com/office/drawing/2014/main" id="{0C58F28F-F982-8D62-1249-1D0753D9D4E3}"/>
              </a:ext>
            </a:extLst>
          </p:cNvPr>
          <p:cNvSpPr>
            <a:spLocks noGrp="1"/>
          </p:cNvSpPr>
          <p:nvPr>
            <p:ph idx="1"/>
          </p:nvPr>
        </p:nvSpPr>
        <p:spPr/>
        <p:txBody>
          <a:bodyPr>
            <a:normAutofit lnSpcReduction="10000"/>
          </a:bodyPr>
          <a:lstStyle/>
          <a:p>
            <a:r>
              <a:rPr lang="en-US" dirty="0"/>
              <a:t>An imaginal relationship is a relationship with someone who is real but is distant from us in one way or another, so we have to rely on our imagination to fill in the gaps for us.</a:t>
            </a:r>
            <a:endParaRPr lang="en-CA" dirty="0"/>
          </a:p>
          <a:p>
            <a:r>
              <a:rPr lang="en-US" dirty="0"/>
              <a:t>Shamers are in an imaginal relationship with their fellow shamers. We have psych research showing that online shamers are motivated by one-upmanship, displaying one’s own righteousness, and getting more followers.</a:t>
            </a:r>
          </a:p>
          <a:p>
            <a:pPr lvl="1"/>
            <a:r>
              <a:rPr lang="en-US" dirty="0"/>
              <a:t>The well-being of the victim, or even ensuring that the victim gets what “they deserve,” is not relevant.</a:t>
            </a:r>
          </a:p>
          <a:p>
            <a:r>
              <a:rPr lang="en-US" dirty="0"/>
              <a:t>But the victims are in an imaginal relationship with their shamers, too. The shamers haunt them.</a:t>
            </a:r>
            <a:endParaRPr lang="en-CA" dirty="0"/>
          </a:p>
        </p:txBody>
      </p:sp>
    </p:spTree>
    <p:extLst>
      <p:ext uri="{BB962C8B-B14F-4D97-AF65-F5344CB8AC3E}">
        <p14:creationId xmlns:p14="http://schemas.microsoft.com/office/powerpoint/2010/main" val="2580011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1DA3-BBE5-A9E8-F969-756136F9A36A}"/>
              </a:ext>
            </a:extLst>
          </p:cNvPr>
          <p:cNvSpPr>
            <a:spLocks noGrp="1"/>
          </p:cNvSpPr>
          <p:nvPr>
            <p:ph type="title"/>
          </p:nvPr>
        </p:nvSpPr>
        <p:spPr/>
        <p:txBody>
          <a:bodyPr/>
          <a:lstStyle/>
          <a:p>
            <a:r>
              <a:rPr lang="en-US" dirty="0"/>
              <a:t>Co-deliberation (</a:t>
            </a:r>
            <a:r>
              <a:rPr lang="en-CA" dirty="0"/>
              <a:t>§2)</a:t>
            </a:r>
          </a:p>
        </p:txBody>
      </p:sp>
      <p:sp>
        <p:nvSpPr>
          <p:cNvPr id="3" name="Content Placeholder 2">
            <a:extLst>
              <a:ext uri="{FF2B5EF4-FFF2-40B4-BE49-F238E27FC236}">
                <a16:creationId xmlns:a16="http://schemas.microsoft.com/office/drawing/2014/main" id="{7E760D0A-C01A-B830-8571-975818D2A72A}"/>
              </a:ext>
            </a:extLst>
          </p:cNvPr>
          <p:cNvSpPr>
            <a:spLocks noGrp="1"/>
          </p:cNvSpPr>
          <p:nvPr>
            <p:ph idx="1"/>
          </p:nvPr>
        </p:nvSpPr>
        <p:spPr/>
        <p:txBody>
          <a:bodyPr>
            <a:normAutofit lnSpcReduction="10000"/>
          </a:bodyPr>
          <a:lstStyle/>
          <a:p>
            <a:r>
              <a:rPr lang="en-US" dirty="0"/>
              <a:t>When we cancel, we sometimes also de-platform and silence. Doing so can undermine co-deliberation.</a:t>
            </a:r>
          </a:p>
          <a:p>
            <a:r>
              <a:rPr lang="en-US" dirty="0"/>
              <a:t>Some philosophers think that important truths, especially about morality, are discovered through co-deliberation: people with different views discussing and arguing with each other about what’s right and wrong.</a:t>
            </a:r>
          </a:p>
          <a:p>
            <a:r>
              <a:rPr lang="en-US" dirty="0"/>
              <a:t>But cancel culture has a chilling effect on speech, and we sometimes might cancel someone from whom some important lesson or truth could be extracted.</a:t>
            </a:r>
          </a:p>
          <a:p>
            <a:r>
              <a:rPr lang="en-US" dirty="0"/>
              <a:t>Co-deliberation requires mutual respect, and shaming someone undermines that, too.</a:t>
            </a:r>
            <a:endParaRPr lang="en-CA" dirty="0"/>
          </a:p>
        </p:txBody>
      </p:sp>
    </p:spTree>
    <p:extLst>
      <p:ext uri="{BB962C8B-B14F-4D97-AF65-F5344CB8AC3E}">
        <p14:creationId xmlns:p14="http://schemas.microsoft.com/office/powerpoint/2010/main" val="410821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9FFA-B6DE-37EB-5463-EC279EACD84D}"/>
              </a:ext>
            </a:extLst>
          </p:cNvPr>
          <p:cNvSpPr>
            <a:spLocks noGrp="1"/>
          </p:cNvSpPr>
          <p:nvPr>
            <p:ph type="title"/>
          </p:nvPr>
        </p:nvSpPr>
        <p:spPr/>
        <p:txBody>
          <a:bodyPr/>
          <a:lstStyle/>
          <a:p>
            <a:r>
              <a:rPr lang="en-US" dirty="0"/>
              <a:t>Upsides and revisions (</a:t>
            </a:r>
            <a:r>
              <a:rPr lang="en-CA" dirty="0"/>
              <a:t>§3)</a:t>
            </a:r>
          </a:p>
        </p:txBody>
      </p:sp>
      <p:sp>
        <p:nvSpPr>
          <p:cNvPr id="3" name="Content Placeholder 2">
            <a:extLst>
              <a:ext uri="{FF2B5EF4-FFF2-40B4-BE49-F238E27FC236}">
                <a16:creationId xmlns:a16="http://schemas.microsoft.com/office/drawing/2014/main" id="{C9532994-D54A-CD23-16AC-9AAA1EFD61C7}"/>
              </a:ext>
            </a:extLst>
          </p:cNvPr>
          <p:cNvSpPr>
            <a:spLocks noGrp="1"/>
          </p:cNvSpPr>
          <p:nvPr>
            <p:ph idx="1"/>
          </p:nvPr>
        </p:nvSpPr>
        <p:spPr/>
        <p:txBody>
          <a:bodyPr/>
          <a:lstStyle/>
          <a:p>
            <a:r>
              <a:rPr lang="en-US" dirty="0"/>
              <a:t>But some philosophers think that cancel culture is good in at least some respects.</a:t>
            </a:r>
          </a:p>
          <a:p>
            <a:r>
              <a:rPr lang="en-US" dirty="0"/>
              <a:t>Shame can be an important tool for moral improvement.</a:t>
            </a:r>
          </a:p>
          <a:p>
            <a:r>
              <a:rPr lang="en-US" dirty="0"/>
              <a:t>We should revise cancel culture to ensure that shamers believe in the possible growth of those they shame, in order that the shame can be used as a powerful driver of growth.</a:t>
            </a:r>
            <a:endParaRPr lang="en-CA" dirty="0"/>
          </a:p>
        </p:txBody>
      </p:sp>
    </p:spTree>
    <p:extLst>
      <p:ext uri="{BB962C8B-B14F-4D97-AF65-F5344CB8AC3E}">
        <p14:creationId xmlns:p14="http://schemas.microsoft.com/office/powerpoint/2010/main" val="4266659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1C4EE-2149-C7EB-5B52-58D1863858BF}"/>
              </a:ext>
            </a:extLst>
          </p:cNvPr>
          <p:cNvSpPr>
            <a:spLocks noGrp="1"/>
          </p:cNvSpPr>
          <p:nvPr>
            <p:ph type="title"/>
          </p:nvPr>
        </p:nvSpPr>
        <p:spPr/>
        <p:txBody>
          <a:bodyPr/>
          <a:lstStyle/>
          <a:p>
            <a:r>
              <a:rPr lang="en-US" dirty="0"/>
              <a:t>Shaming in public (</a:t>
            </a:r>
            <a:r>
              <a:rPr lang="en-CA"/>
              <a:t>§4)</a:t>
            </a:r>
            <a:endParaRPr lang="en-CA" dirty="0"/>
          </a:p>
        </p:txBody>
      </p:sp>
      <p:sp>
        <p:nvSpPr>
          <p:cNvPr id="3" name="Content Placeholder 2">
            <a:extLst>
              <a:ext uri="{FF2B5EF4-FFF2-40B4-BE49-F238E27FC236}">
                <a16:creationId xmlns:a16="http://schemas.microsoft.com/office/drawing/2014/main" id="{E5E36A11-0521-81B6-3ECD-3FF8647153C8}"/>
              </a:ext>
            </a:extLst>
          </p:cNvPr>
          <p:cNvSpPr>
            <a:spLocks noGrp="1"/>
          </p:cNvSpPr>
          <p:nvPr>
            <p:ph idx="1"/>
          </p:nvPr>
        </p:nvSpPr>
        <p:spPr/>
        <p:txBody>
          <a:bodyPr/>
          <a:lstStyle/>
          <a:p>
            <a:r>
              <a:rPr lang="en-US" dirty="0"/>
              <a:t>Public shame can have the benefit of making known to many people what the values of our community are.</a:t>
            </a:r>
          </a:p>
          <a:p>
            <a:r>
              <a:rPr lang="en-US" dirty="0"/>
              <a:t>This can strengthen the sense of the group’s commitment to these values.</a:t>
            </a:r>
          </a:p>
          <a:p>
            <a:r>
              <a:rPr lang="en-CA" dirty="0"/>
              <a:t>It also helps to establish clear precedents, so that others can see what people in the past were chastised for.</a:t>
            </a:r>
          </a:p>
          <a:p>
            <a:r>
              <a:rPr lang="en-CA" dirty="0"/>
              <a:t>Canceling isn’t merely moral criticism; it’s also about directing the attention of our community to some wrongdoing or violation of our values.</a:t>
            </a:r>
          </a:p>
        </p:txBody>
      </p:sp>
    </p:spTree>
    <p:extLst>
      <p:ext uri="{BB962C8B-B14F-4D97-AF65-F5344CB8AC3E}">
        <p14:creationId xmlns:p14="http://schemas.microsoft.com/office/powerpoint/2010/main" val="2322428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B859A-D18E-72B0-A0DE-2B68F169BC8A}"/>
              </a:ext>
            </a:extLst>
          </p:cNvPr>
          <p:cNvSpPr>
            <a:spLocks noGrp="1"/>
          </p:cNvSpPr>
          <p:nvPr>
            <p:ph type="title"/>
          </p:nvPr>
        </p:nvSpPr>
        <p:spPr/>
        <p:txBody>
          <a:bodyPr/>
          <a:lstStyle/>
          <a:p>
            <a:r>
              <a:rPr lang="en-CA" dirty="0"/>
              <a:t>Caring: about, for, and with </a:t>
            </a:r>
            <a:r>
              <a:rPr lang="en-US" dirty="0"/>
              <a:t>(</a:t>
            </a:r>
            <a:r>
              <a:rPr lang="en-CA" dirty="0"/>
              <a:t>§5)</a:t>
            </a:r>
          </a:p>
        </p:txBody>
      </p:sp>
      <p:sp>
        <p:nvSpPr>
          <p:cNvPr id="3" name="Content Placeholder 2">
            <a:extLst>
              <a:ext uri="{FF2B5EF4-FFF2-40B4-BE49-F238E27FC236}">
                <a16:creationId xmlns:a16="http://schemas.microsoft.com/office/drawing/2014/main" id="{0838D3E2-8D02-8391-D562-2668E9322616}"/>
              </a:ext>
            </a:extLst>
          </p:cNvPr>
          <p:cNvSpPr>
            <a:spLocks noGrp="1"/>
          </p:cNvSpPr>
          <p:nvPr>
            <p:ph idx="1"/>
          </p:nvPr>
        </p:nvSpPr>
        <p:spPr/>
        <p:txBody>
          <a:bodyPr/>
          <a:lstStyle/>
          <a:p>
            <a:r>
              <a:rPr lang="en-CA" dirty="0"/>
              <a:t>Social-media apps have created opportunities for new ways of caring.</a:t>
            </a:r>
          </a:p>
          <a:p>
            <a:r>
              <a:rPr lang="en-CA" dirty="0"/>
              <a:t>Caring about = seeing that someone has a need that is important.</a:t>
            </a:r>
          </a:p>
          <a:p>
            <a:r>
              <a:rPr lang="en-CA" dirty="0"/>
              <a:t>Caring for = taking responsibility for that need and responding to it.</a:t>
            </a:r>
          </a:p>
          <a:p>
            <a:r>
              <a:rPr lang="en-CA" dirty="0"/>
              <a:t>Caring with = a collective process of reaching out to and working with others.</a:t>
            </a:r>
          </a:p>
        </p:txBody>
      </p:sp>
      <p:sp>
        <p:nvSpPr>
          <p:cNvPr id="4" name="Footer Placeholder 3">
            <a:extLst>
              <a:ext uri="{FF2B5EF4-FFF2-40B4-BE49-F238E27FC236}">
                <a16:creationId xmlns:a16="http://schemas.microsoft.com/office/drawing/2014/main" id="{5F43A60E-94A7-F367-4839-C8B0B1C4B16A}"/>
              </a:ext>
            </a:extLst>
          </p:cNvPr>
          <p:cNvSpPr>
            <a:spLocks noGrp="1"/>
          </p:cNvSpPr>
          <p:nvPr>
            <p:ph type="ftr" sz="quarter" idx="11"/>
          </p:nvPr>
        </p:nvSpPr>
        <p:spPr/>
        <p:txBody>
          <a:bodyPr/>
          <a:lstStyle/>
          <a:p>
            <a:r>
              <a:rPr lang="en-CA"/>
              <a:t>Dr. Doug Campbell</a:t>
            </a:r>
          </a:p>
        </p:txBody>
      </p:sp>
    </p:spTree>
    <p:extLst>
      <p:ext uri="{BB962C8B-B14F-4D97-AF65-F5344CB8AC3E}">
        <p14:creationId xmlns:p14="http://schemas.microsoft.com/office/powerpoint/2010/main" val="201522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43f696e-320a-443d-b9e7-bf7ccdd1ea5a" xsi:nil="true"/>
    <lcf76f155ced4ddcb4097134ff3c332f xmlns="141ccd18-d83e-4bed-9525-04fdd4fc676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261715668F6654A84B050516820A01E" ma:contentTypeVersion="14" ma:contentTypeDescription="Create a new document." ma:contentTypeScope="" ma:versionID="4feada6d848273257f372c6f4e2698f5">
  <xsd:schema xmlns:xsd="http://www.w3.org/2001/XMLSchema" xmlns:xs="http://www.w3.org/2001/XMLSchema" xmlns:p="http://schemas.microsoft.com/office/2006/metadata/properties" xmlns:ns2="141ccd18-d83e-4bed-9525-04fdd4fc676e" xmlns:ns3="c43f696e-320a-443d-b9e7-bf7ccdd1ea5a" targetNamespace="http://schemas.microsoft.com/office/2006/metadata/properties" ma:root="true" ma:fieldsID="4121604b9227acdf4c71d3ec12fea064" ns2:_="" ns3:_="">
    <xsd:import namespace="141ccd18-d83e-4bed-9525-04fdd4fc676e"/>
    <xsd:import namespace="c43f696e-320a-443d-b9e7-bf7ccdd1ea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ccd18-d83e-4bed-9525-04fdd4fc6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e457497-ed84-42a9-879f-f33eea5232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3f696e-320a-443d-b9e7-bf7ccdd1ea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ca262ce-f239-41cc-9d0e-e2c2d71a2fcd}" ma:internalName="TaxCatchAll" ma:showField="CatchAllData" ma:web="c43f696e-320a-443d-b9e7-bf7ccdd1ea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38BC57-A801-4AFE-BEB4-F93E259DC221}">
  <ds:schemaRefs>
    <ds:schemaRef ds:uri="http://schemas.microsoft.com/office/2006/metadata/properties"/>
    <ds:schemaRef ds:uri="http://schemas.microsoft.com/office/infopath/2007/PartnerControls"/>
    <ds:schemaRef ds:uri="c43f696e-320a-443d-b9e7-bf7ccdd1ea5a"/>
    <ds:schemaRef ds:uri="141ccd18-d83e-4bed-9525-04fdd4fc676e"/>
  </ds:schemaRefs>
</ds:datastoreItem>
</file>

<file path=customXml/itemProps2.xml><?xml version="1.0" encoding="utf-8"?>
<ds:datastoreItem xmlns:ds="http://schemas.openxmlformats.org/officeDocument/2006/customXml" ds:itemID="{0528FEDA-3AFA-4431-93F1-D554CA9D22B5}">
  <ds:schemaRefs>
    <ds:schemaRef ds:uri="http://schemas.microsoft.com/sharepoint/v3/contenttype/forms"/>
  </ds:schemaRefs>
</ds:datastoreItem>
</file>

<file path=customXml/itemProps3.xml><?xml version="1.0" encoding="utf-8"?>
<ds:datastoreItem xmlns:ds="http://schemas.openxmlformats.org/officeDocument/2006/customXml" ds:itemID="{3AC18F82-10F8-4A84-8A16-F00EFA2DBB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ccd18-d83e-4bed-9525-04fdd4fc676e"/>
    <ds:schemaRef ds:uri="c43f696e-320a-443d-b9e7-bf7ccdd1ea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468</TotalTime>
  <Words>637</Words>
  <Application>Microsoft Office PowerPoint</Application>
  <PresentationFormat>Widescreen</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An Introduction to the Ethics of Social Media</vt:lpstr>
      <vt:lpstr>Cancellations (§1)</vt:lpstr>
      <vt:lpstr>Disproportionality (§1)</vt:lpstr>
      <vt:lpstr>Imaginal relationships (§1)</vt:lpstr>
      <vt:lpstr>Co-deliberation (§2)</vt:lpstr>
      <vt:lpstr>Upsides and revisions (§3)</vt:lpstr>
      <vt:lpstr>Shaming in public (§4)</vt:lpstr>
      <vt:lpstr>Caring: about, for, and with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Douglas R Campbell</dc:creator>
  <cp:lastModifiedBy>Cindy Tran</cp:lastModifiedBy>
  <cp:revision>24</cp:revision>
  <dcterms:created xsi:type="dcterms:W3CDTF">2025-06-04T19:26:40Z</dcterms:created>
  <dcterms:modified xsi:type="dcterms:W3CDTF">2025-07-14T15:21:49Z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0x0101005261715668F6654A84B050516820A01E</vt:lpwstr>
  </property>
  <property fmtid="{D5CDD505-2E9C-101B-9397-08002B2CF9AE}" pid="3" name="MediaServiceImageTags">
    <vt:lpwstr/>
  </property>
</Properties>
</file>