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847132-FBD2-140E-F40E-30C252890589}" v="25" dt="2025-07-14T13:19:24.101"/>
    <p1510:client id="{62A20C4C-2F10-1164-DA93-C234183F2F2C}" v="2" dt="2025-07-14T15:22:11.6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Dean" userId="S::jeffd@hackettpublishing.com::85314e35-fd6e-4081-8295-4f68fcef576e" providerId="AD" clId="Web-{54847132-FBD2-140E-F40E-30C252890589}"/>
    <pc:docChg chg="modSld">
      <pc:chgData name="Jeff Dean" userId="S::jeffd@hackettpublishing.com::85314e35-fd6e-4081-8295-4f68fcef576e" providerId="AD" clId="Web-{54847132-FBD2-140E-F40E-30C252890589}" dt="2025-07-14T13:19:24.117" v="33" actId="20577"/>
      <pc:docMkLst>
        <pc:docMk/>
      </pc:docMkLst>
      <pc:sldChg chg="modSp">
        <pc:chgData name="Jeff Dean" userId="S::jeffd@hackettpublishing.com::85314e35-fd6e-4081-8295-4f68fcef576e" providerId="AD" clId="Web-{54847132-FBD2-140E-F40E-30C252890589}" dt="2025-07-14T13:19:24.117" v="33" actId="20577"/>
        <pc:sldMkLst>
          <pc:docMk/>
          <pc:sldMk cId="3007889886" sldId="264"/>
        </pc:sldMkLst>
        <pc:spChg chg="mod">
          <ac:chgData name="Jeff Dean" userId="S::jeffd@hackettpublishing.com::85314e35-fd6e-4081-8295-4f68fcef576e" providerId="AD" clId="Web-{54847132-FBD2-140E-F40E-30C252890589}" dt="2025-07-14T13:19:24.117" v="33" actId="20577"/>
          <ac:spMkLst>
            <pc:docMk/>
            <pc:sldMk cId="3007889886" sldId="264"/>
            <ac:spMk id="3" creationId="{83F4E558-E6B0-FEAB-CA4E-9A49F66B0D05}"/>
          </ac:spMkLst>
        </pc:spChg>
      </pc:sldChg>
    </pc:docChg>
  </pc:docChgLst>
  <pc:docChgLst>
    <pc:chgData name="Cindy Tran" userId="S::cindyt@hackettpublishing.com::d4377708-9279-4e36-b525-b8e9f20da49a" providerId="AD" clId="Web-{62A20C4C-2F10-1164-DA93-C234183F2F2C}"/>
    <pc:docChg chg="modSld">
      <pc:chgData name="Cindy Tran" userId="S::cindyt@hackettpublishing.com::d4377708-9279-4e36-b525-b8e9f20da49a" providerId="AD" clId="Web-{62A20C4C-2F10-1164-DA93-C234183F2F2C}" dt="2025-07-14T15:22:11.601" v="1" actId="1076"/>
      <pc:docMkLst>
        <pc:docMk/>
      </pc:docMkLst>
      <pc:sldChg chg="addSp modSp">
        <pc:chgData name="Cindy Tran" userId="S::cindyt@hackettpublishing.com::d4377708-9279-4e36-b525-b8e9f20da49a" providerId="AD" clId="Web-{62A20C4C-2F10-1164-DA93-C234183F2F2C}" dt="2025-07-14T15:22:11.601" v="1" actId="1076"/>
        <pc:sldMkLst>
          <pc:docMk/>
          <pc:sldMk cId="3839695869" sldId="256"/>
        </pc:sldMkLst>
        <pc:picChg chg="add mod">
          <ac:chgData name="Cindy Tran" userId="S::cindyt@hackettpublishing.com::d4377708-9279-4e36-b525-b8e9f20da49a" providerId="AD" clId="Web-{62A20C4C-2F10-1164-DA93-C234183F2F2C}" dt="2025-07-14T15:22:11.601" v="1" actId="1076"/>
          <ac:picMkLst>
            <pc:docMk/>
            <pc:sldMk cId="3839695869" sldId="256"/>
            <ac:picMk id="4" creationId="{A8FA9DF4-95D1-CFAD-DD2B-381CD17AC79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16E6F3-05ED-A446-BC02-1E5DB0ED0C41}" type="datetimeFigureOut">
              <a:rPr lang="en-US" smtClean="0"/>
              <a:t>7/14/2025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5FA294-8536-EF4A-BDF1-AC3B90C05402}" type="slidenum">
              <a:rPr lang="en-US" smtClean="0"/>
              <a:t>‹#›</a:t>
            </a:fld>
            <a:endParaRPr lang="en-US"/>
          </a:p>
        </p:txBody>
      </p:sp>
    </p:spTree>
    <p:extLst>
      <p:ext uri="{BB962C8B-B14F-4D97-AF65-F5344CB8AC3E}">
        <p14:creationId xmlns:p14="http://schemas.microsoft.com/office/powerpoint/2010/main" val="3719949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5FA294-8536-EF4A-BDF1-AC3B90C05402}" type="slidenum">
              <a:rPr lang="en-US" smtClean="0"/>
              <a:t>1</a:t>
            </a:fld>
            <a:endParaRPr lang="en-US"/>
          </a:p>
        </p:txBody>
      </p:sp>
    </p:spTree>
    <p:extLst>
      <p:ext uri="{BB962C8B-B14F-4D97-AF65-F5344CB8AC3E}">
        <p14:creationId xmlns:p14="http://schemas.microsoft.com/office/powerpoint/2010/main" val="2239120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73C6B-A948-38F1-A37C-7FED0C0852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CEDA219-35E6-8629-787A-EF36249E28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307E8D5-47E5-9214-FCEA-B64FF06A9FF4}"/>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52D429EA-ED93-6FDF-2AFF-B06493C563D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4BB041-FF06-BA25-8EF6-7B4A42F034A9}"/>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660051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98BA-0C39-7631-FCA4-5B921EB7F48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C0F203D-3F0C-D036-EEB5-7B351CB1E6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CD94E5C-A735-97B7-7E48-46B0B3DFED05}"/>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ECB78070-76E8-545B-3FB6-9E0E35FF321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FE49A6-A364-6427-6DC3-B181AA38DCDE}"/>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71364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AC6AD-6797-95BD-FC9F-62518DF54E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932ECC4-0177-C11E-FC9D-6BCF69C409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B1CE876-7BE5-8B05-085D-186C0A6FCCA7}"/>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C6CED3E9-08C3-9CBE-CAC5-74D3D4FA9A0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13D2412-F32D-A8B6-4001-B46B0324C08A}"/>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05834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A511A-6FE2-FF79-69A6-B72310D7B69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CE8B85F-F859-B980-9D48-AE7B1FE7E0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5CDA1AD-B169-5514-BF28-EAB0D3E45CD8}"/>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82FA12A9-C587-89D6-EE9C-8B983D04437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73C8836-8A0F-FD33-F3EE-EB4C880649A8}"/>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71706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69B3-35ED-69FA-8938-19EA20D2EF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EAE1C14-43D0-2B4F-2D41-2ABE048E99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265A71-269A-2E6C-75FE-4DC6677EE49B}"/>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508E591-6F28-C7FA-77C5-F041C33D57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CF057D-1159-5A13-AEF8-A89234F004C5}"/>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46918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70080-2273-1D9F-DA1B-69AE94076F0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BADF8F0-0902-CB0E-965B-8D72D746C9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88D08FB2-745D-1B2C-B4CD-4CDE16DCE5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04F87BD-5E72-18A3-2D7C-C4272BBFFDCA}"/>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15CE2C9E-0D4C-DB95-CDE8-5164F3E32B4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2291F7F-AD0E-46E8-1A5B-9AE4EE650811}"/>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8388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B571-DBC2-9FD2-C317-612B43941B97}"/>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D90AA00-0CF8-7949-3A2F-3BB67A0905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CB86F3-7CEA-7B40-3DFE-A95564168B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F829AACE-095E-6F64-8571-6B696C9893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47416-45C2-D3B3-685E-12EBC714A7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ECDE9285-E00C-0209-FFC0-CBF775EF08A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8" name="Footer Placeholder 7">
            <a:extLst>
              <a:ext uri="{FF2B5EF4-FFF2-40B4-BE49-F238E27FC236}">
                <a16:creationId xmlns:a16="http://schemas.microsoft.com/office/drawing/2014/main" id="{F20DA694-95DA-EF2A-4C82-DF21BCEC54B7}"/>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8B74F0E6-2C9E-17C0-57D2-5A9596028016}"/>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463467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44086-BCEE-DFA7-DA69-98331A0B4287}"/>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E22320EA-C0B2-72B7-99AD-E577E56464E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4" name="Footer Placeholder 3">
            <a:extLst>
              <a:ext uri="{FF2B5EF4-FFF2-40B4-BE49-F238E27FC236}">
                <a16:creationId xmlns:a16="http://schemas.microsoft.com/office/drawing/2014/main" id="{4363159E-5F62-2736-49F6-8D3096A20FBD}"/>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C18CF0E-2CF0-A6B0-0C28-34CECE1D903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13401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DC115A-6182-5B79-EACA-344805E3DAF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3" name="Footer Placeholder 2">
            <a:extLst>
              <a:ext uri="{FF2B5EF4-FFF2-40B4-BE49-F238E27FC236}">
                <a16:creationId xmlns:a16="http://schemas.microsoft.com/office/drawing/2014/main" id="{1ACA57F9-D985-C2E7-9866-1680CEA6F51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F28BBC19-FB3B-91A7-4B3B-1DFE37981DD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0863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0D340-377A-B6D1-8DDE-CF4243485F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C1D9558-AC11-4470-E305-6B10894454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C3B13FD0-6768-A846-29C8-BE9F621C4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D34B8C-B00D-72FF-9D8F-CFE322C0F27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FB09A575-416F-FB85-AA81-5CFF7CF6A9F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E016A9A-CB7D-52EF-FEC3-6B0F58EA856F}"/>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965248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96D73-64B7-BE40-0DD8-F2A5E966D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7557615-9471-B8AC-424C-9704575E7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777FA6A-501F-214B-AB16-B9D4D62F0A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4E3C65-ECAF-5247-B901-C126317F286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4C58571A-B258-BED9-F53E-8F1C3ACB774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FE2D3E1-C934-D534-9977-02DC019D9C44}"/>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1224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E796B3-EBE9-4BC4-77E3-E0999ED1B4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D5FA84F-F673-C077-129B-FBEDACAA9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9F0F82-906F-01FA-AB2C-6D4FF22A23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8FE615F-FEA6-9042-A3FC-DEA21676AA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93A6D5C5-BFB8-6866-C46B-B07E36BEC9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27F989-A91F-4DCE-9D98-FBC6EFFCC60F}" type="slidenum">
              <a:rPr lang="en-CA" smtClean="0"/>
              <a:t>‹#›</a:t>
            </a:fld>
            <a:endParaRPr lang="en-CA"/>
          </a:p>
        </p:txBody>
      </p:sp>
    </p:spTree>
    <p:extLst>
      <p:ext uri="{BB962C8B-B14F-4D97-AF65-F5344CB8AC3E}">
        <p14:creationId xmlns:p14="http://schemas.microsoft.com/office/powerpoint/2010/main" val="269540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4723-962B-0604-D8BD-22896F766439}"/>
              </a:ext>
            </a:extLst>
          </p:cNvPr>
          <p:cNvSpPr>
            <a:spLocks noGrp="1"/>
          </p:cNvSpPr>
          <p:nvPr>
            <p:ph type="ctrTitle"/>
          </p:nvPr>
        </p:nvSpPr>
        <p:spPr/>
        <p:txBody>
          <a:bodyPr>
            <a:normAutofit/>
          </a:bodyPr>
          <a:lstStyle/>
          <a:p>
            <a:r>
              <a:rPr lang="en-US" sz="3600" i="1" dirty="0">
                <a:latin typeface="Times New Roman" panose="02020603050405020304" pitchFamily="18" charset="0"/>
                <a:cs typeface="Times New Roman" panose="02020603050405020304" pitchFamily="18" charset="0"/>
              </a:rPr>
              <a:t>An Introduction to the Ethics of Social Media</a:t>
            </a:r>
            <a:endParaRPr lang="en-CA" sz="3600" i="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220B429-E303-6466-9B60-7F20B201DB76}"/>
              </a:ext>
            </a:extLst>
          </p:cNvPr>
          <p:cNvSpPr>
            <a:spLocks noGrp="1"/>
          </p:cNvSpPr>
          <p:nvPr>
            <p:ph type="subTitle" idx="1"/>
          </p:nvPr>
        </p:nvSpPr>
        <p:spPr>
          <a:xfrm>
            <a:off x="1524000" y="3602037"/>
            <a:ext cx="9144000" cy="1031747"/>
          </a:xfrm>
        </p:spPr>
        <p:txBody>
          <a:bodyPr/>
          <a:lstStyle/>
          <a:p>
            <a:r>
              <a:rPr lang="en-US" dirty="0"/>
              <a:t>Prof. Douglas R. Campbell</a:t>
            </a:r>
          </a:p>
          <a:p>
            <a:r>
              <a:rPr lang="en-US" dirty="0"/>
              <a:t>Chapter 8: quitting</a:t>
            </a:r>
          </a:p>
          <a:p>
            <a:endParaRPr lang="en-US" dirty="0"/>
          </a:p>
          <a:p>
            <a:endParaRPr lang="en-US" dirty="0"/>
          </a:p>
          <a:p>
            <a:endParaRPr lang="en-US" dirty="0"/>
          </a:p>
          <a:p>
            <a:endParaRPr lang="en-CA" dirty="0"/>
          </a:p>
        </p:txBody>
      </p:sp>
      <p:sp>
        <p:nvSpPr>
          <p:cNvPr id="7" name="Footer Placeholder 6">
            <a:extLst>
              <a:ext uri="{FF2B5EF4-FFF2-40B4-BE49-F238E27FC236}">
                <a16:creationId xmlns:a16="http://schemas.microsoft.com/office/drawing/2014/main" id="{8C8CADAE-69E5-564F-C52C-2A8D3A6F7247}"/>
              </a:ext>
            </a:extLst>
          </p:cNvPr>
          <p:cNvSpPr>
            <a:spLocks noGrp="1"/>
          </p:cNvSpPr>
          <p:nvPr>
            <p:ph type="ftr" sz="quarter" idx="11"/>
          </p:nvPr>
        </p:nvSpPr>
        <p:spPr/>
        <p:txBody>
          <a:bodyPr/>
          <a:lstStyle/>
          <a:p>
            <a:r>
              <a:rPr lang="en-CA" dirty="0"/>
              <a:t>Hackett Publishing Company, 2025</a:t>
            </a:r>
          </a:p>
        </p:txBody>
      </p:sp>
      <p:pic>
        <p:nvPicPr>
          <p:cNvPr id="4" name="Picture 3" descr="A red letter in a circle&#10;&#10;AI-generated content may be incorrect.">
            <a:extLst>
              <a:ext uri="{FF2B5EF4-FFF2-40B4-BE49-F238E27FC236}">
                <a16:creationId xmlns:a16="http://schemas.microsoft.com/office/drawing/2014/main" id="{A8FA9DF4-95D1-CFAD-DD2B-381CD17AC79A}"/>
              </a:ext>
            </a:extLst>
          </p:cNvPr>
          <p:cNvPicPr>
            <a:picLocks noChangeAspect="1"/>
          </p:cNvPicPr>
          <p:nvPr/>
        </p:nvPicPr>
        <p:blipFill>
          <a:blip r:embed="rId3"/>
          <a:stretch>
            <a:fillRect/>
          </a:stretch>
        </p:blipFill>
        <p:spPr>
          <a:xfrm>
            <a:off x="5838825" y="5811090"/>
            <a:ext cx="514350" cy="542925"/>
          </a:xfrm>
          <a:prstGeom prst="rect">
            <a:avLst/>
          </a:prstGeom>
        </p:spPr>
      </p:pic>
    </p:spTree>
    <p:extLst>
      <p:ext uri="{BB962C8B-B14F-4D97-AF65-F5344CB8AC3E}">
        <p14:creationId xmlns:p14="http://schemas.microsoft.com/office/powerpoint/2010/main" val="3839695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DBB5E-2104-1887-8071-12B04B0F50AC}"/>
              </a:ext>
            </a:extLst>
          </p:cNvPr>
          <p:cNvSpPr>
            <a:spLocks noGrp="1"/>
          </p:cNvSpPr>
          <p:nvPr>
            <p:ph type="title"/>
          </p:nvPr>
        </p:nvSpPr>
        <p:spPr/>
        <p:txBody>
          <a:bodyPr/>
          <a:lstStyle/>
          <a:p>
            <a:r>
              <a:rPr lang="en-US" dirty="0"/>
              <a:t>Quitting for our own well-being (</a:t>
            </a:r>
            <a:r>
              <a:rPr lang="en-CA" dirty="0"/>
              <a:t>§1)</a:t>
            </a:r>
          </a:p>
        </p:txBody>
      </p:sp>
      <p:sp>
        <p:nvSpPr>
          <p:cNvPr id="3" name="Content Placeholder 2">
            <a:extLst>
              <a:ext uri="{FF2B5EF4-FFF2-40B4-BE49-F238E27FC236}">
                <a16:creationId xmlns:a16="http://schemas.microsoft.com/office/drawing/2014/main" id="{90857099-296E-2AA0-A2F9-4F08BD1169AC}"/>
              </a:ext>
            </a:extLst>
          </p:cNvPr>
          <p:cNvSpPr>
            <a:spLocks noGrp="1"/>
          </p:cNvSpPr>
          <p:nvPr>
            <p:ph idx="1"/>
          </p:nvPr>
        </p:nvSpPr>
        <p:spPr/>
        <p:txBody>
          <a:bodyPr>
            <a:normAutofit/>
          </a:bodyPr>
          <a:lstStyle/>
          <a:p>
            <a:r>
              <a:rPr lang="en-US" dirty="0"/>
              <a:t>One reason to quit social media is that it would improve our well-being.</a:t>
            </a:r>
          </a:p>
          <a:p>
            <a:r>
              <a:rPr lang="en-US" dirty="0"/>
              <a:t>For many philosophers, such as Aristotle and Epictetus, ethics is about how to live a good, fulfilling life. </a:t>
            </a:r>
          </a:p>
          <a:p>
            <a:r>
              <a:rPr lang="en-US" dirty="0"/>
              <a:t>We have ample psych research showing that social-media use is bad for us.</a:t>
            </a:r>
          </a:p>
          <a:p>
            <a:r>
              <a:rPr lang="en-US" dirty="0"/>
              <a:t>Some groups don’t suffer as much as others from social-media use, but for those groups who experience a </a:t>
            </a:r>
            <a:r>
              <a:rPr lang="en-US" i="1" dirty="0"/>
              <a:t>net loss </a:t>
            </a:r>
            <a:r>
              <a:rPr lang="en-US" dirty="0"/>
              <a:t>of well-being from social media, they should quit.</a:t>
            </a:r>
            <a:br>
              <a:rPr lang="en-US" dirty="0"/>
            </a:br>
            <a:endParaRPr lang="en-CA" dirty="0"/>
          </a:p>
        </p:txBody>
      </p:sp>
    </p:spTree>
    <p:extLst>
      <p:ext uri="{BB962C8B-B14F-4D97-AF65-F5344CB8AC3E}">
        <p14:creationId xmlns:p14="http://schemas.microsoft.com/office/powerpoint/2010/main" val="781567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CBDBB-E82A-ADBF-D7CC-F2843ECD2A11}"/>
              </a:ext>
            </a:extLst>
          </p:cNvPr>
          <p:cNvSpPr>
            <a:spLocks noGrp="1"/>
          </p:cNvSpPr>
          <p:nvPr>
            <p:ph type="title"/>
          </p:nvPr>
        </p:nvSpPr>
        <p:spPr/>
        <p:txBody>
          <a:bodyPr/>
          <a:lstStyle/>
          <a:p>
            <a:r>
              <a:rPr lang="en-US" dirty="0"/>
              <a:t>Privilege (</a:t>
            </a:r>
            <a:r>
              <a:rPr lang="en-CA" dirty="0"/>
              <a:t>§1)</a:t>
            </a:r>
          </a:p>
        </p:txBody>
      </p:sp>
      <p:sp>
        <p:nvSpPr>
          <p:cNvPr id="3" name="Content Placeholder 2">
            <a:extLst>
              <a:ext uri="{FF2B5EF4-FFF2-40B4-BE49-F238E27FC236}">
                <a16:creationId xmlns:a16="http://schemas.microsoft.com/office/drawing/2014/main" id="{DB3D1496-CDB8-673E-8A0D-B23EC955C398}"/>
              </a:ext>
            </a:extLst>
          </p:cNvPr>
          <p:cNvSpPr>
            <a:spLocks noGrp="1"/>
          </p:cNvSpPr>
          <p:nvPr>
            <p:ph idx="1"/>
          </p:nvPr>
        </p:nvSpPr>
        <p:spPr/>
        <p:txBody>
          <a:bodyPr>
            <a:normAutofit lnSpcReduction="10000"/>
          </a:bodyPr>
          <a:lstStyle/>
          <a:p>
            <a:r>
              <a:rPr lang="en-US" dirty="0"/>
              <a:t>Some people have argued that the debate about whether to quit is steeped in privilege.</a:t>
            </a:r>
          </a:p>
          <a:p>
            <a:r>
              <a:rPr lang="en-US" dirty="0"/>
              <a:t>After all, some groups would have a very hard time quitting. E.g., people with small businesses that thrive on social media.</a:t>
            </a:r>
          </a:p>
          <a:p>
            <a:r>
              <a:rPr lang="en-US" dirty="0"/>
              <a:t>It does look like the privilege-based objection states something true, but the objection doesn’t actually tell us whether those of us who </a:t>
            </a:r>
            <a:r>
              <a:rPr lang="en-US" i="1" dirty="0"/>
              <a:t>could </a:t>
            </a:r>
            <a:r>
              <a:rPr lang="en-US" dirty="0"/>
              <a:t>quit should.</a:t>
            </a:r>
          </a:p>
          <a:p>
            <a:r>
              <a:rPr lang="en-US" dirty="0"/>
              <a:t>Plus, the more people who quit, the better for those who can’t so easily quit, because the quitters create social conventions that make life without social media easier. So, the cost of quitting decreases for everyone.</a:t>
            </a:r>
            <a:endParaRPr lang="en-CA" dirty="0"/>
          </a:p>
        </p:txBody>
      </p:sp>
    </p:spTree>
    <p:extLst>
      <p:ext uri="{BB962C8B-B14F-4D97-AF65-F5344CB8AC3E}">
        <p14:creationId xmlns:p14="http://schemas.microsoft.com/office/powerpoint/2010/main" val="1815972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3361E-2B81-2796-D163-67F907F6BAD0}"/>
              </a:ext>
            </a:extLst>
          </p:cNvPr>
          <p:cNvSpPr>
            <a:spLocks noGrp="1"/>
          </p:cNvSpPr>
          <p:nvPr>
            <p:ph type="title"/>
          </p:nvPr>
        </p:nvSpPr>
        <p:spPr/>
        <p:txBody>
          <a:bodyPr/>
          <a:lstStyle/>
          <a:p>
            <a:r>
              <a:rPr lang="en-US" dirty="0"/>
              <a:t>Consequences (</a:t>
            </a:r>
            <a:r>
              <a:rPr lang="en-CA" dirty="0"/>
              <a:t>§2)</a:t>
            </a:r>
          </a:p>
        </p:txBody>
      </p:sp>
      <p:sp>
        <p:nvSpPr>
          <p:cNvPr id="3" name="Content Placeholder 2">
            <a:extLst>
              <a:ext uri="{FF2B5EF4-FFF2-40B4-BE49-F238E27FC236}">
                <a16:creationId xmlns:a16="http://schemas.microsoft.com/office/drawing/2014/main" id="{29D5E480-F87C-223A-AD69-459B88D6C8D2}"/>
              </a:ext>
            </a:extLst>
          </p:cNvPr>
          <p:cNvSpPr>
            <a:spLocks noGrp="1"/>
          </p:cNvSpPr>
          <p:nvPr>
            <p:ph idx="1"/>
          </p:nvPr>
        </p:nvSpPr>
        <p:spPr/>
        <p:txBody>
          <a:bodyPr>
            <a:normAutofit fontScale="92500" lnSpcReduction="10000"/>
          </a:bodyPr>
          <a:lstStyle/>
          <a:p>
            <a:r>
              <a:rPr lang="en-US" dirty="0"/>
              <a:t>Another reason to quit: consequentialism.</a:t>
            </a:r>
          </a:p>
          <a:p>
            <a:pPr lvl="1"/>
            <a:r>
              <a:rPr lang="en-US" dirty="0"/>
              <a:t>This is the view that actions are wrong or right depending on the outcomes they promote.</a:t>
            </a:r>
          </a:p>
          <a:p>
            <a:pPr lvl="1"/>
            <a:r>
              <a:rPr lang="en-US" dirty="0"/>
              <a:t>A pertinent form of consequentialism: utilitarianism. Utilitarians evaluate an action by focusing on the overall consequences for everyone.</a:t>
            </a:r>
          </a:p>
          <a:p>
            <a:r>
              <a:rPr lang="en-CA" dirty="0"/>
              <a:t>We might have a duty to quit social media because we want to boycott the companies behind the apps. These companies do all sorts of bad things. A boycott could force them to change or drive them out of business.</a:t>
            </a:r>
          </a:p>
          <a:p>
            <a:r>
              <a:rPr lang="en-CA" dirty="0"/>
              <a:t>Sure, these companies do good things, too. But it is not implausible that they are </a:t>
            </a:r>
            <a:r>
              <a:rPr lang="en-CA" i="1" dirty="0"/>
              <a:t>net negatives</a:t>
            </a:r>
            <a:r>
              <a:rPr lang="en-CA" dirty="0"/>
              <a:t> for society, and we might be able to use a boycott to get rid of some bad things about them.</a:t>
            </a:r>
          </a:p>
          <a:p>
            <a:endParaRPr lang="en-CA" dirty="0"/>
          </a:p>
        </p:txBody>
      </p:sp>
    </p:spTree>
    <p:extLst>
      <p:ext uri="{BB962C8B-B14F-4D97-AF65-F5344CB8AC3E}">
        <p14:creationId xmlns:p14="http://schemas.microsoft.com/office/powerpoint/2010/main" val="2968109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AE44A-1FFF-1B5B-C442-8CB09C8D381A}"/>
              </a:ext>
            </a:extLst>
          </p:cNvPr>
          <p:cNvSpPr>
            <a:spLocks noGrp="1"/>
          </p:cNvSpPr>
          <p:nvPr>
            <p:ph type="title"/>
          </p:nvPr>
        </p:nvSpPr>
        <p:spPr/>
        <p:txBody>
          <a:bodyPr/>
          <a:lstStyle/>
          <a:p>
            <a:r>
              <a:rPr lang="en-US" dirty="0"/>
              <a:t>Individual and collective obligations (</a:t>
            </a:r>
            <a:r>
              <a:rPr lang="en-CA" dirty="0"/>
              <a:t>§2)</a:t>
            </a:r>
          </a:p>
        </p:txBody>
      </p:sp>
      <p:sp>
        <p:nvSpPr>
          <p:cNvPr id="3" name="Content Placeholder 2">
            <a:extLst>
              <a:ext uri="{FF2B5EF4-FFF2-40B4-BE49-F238E27FC236}">
                <a16:creationId xmlns:a16="http://schemas.microsoft.com/office/drawing/2014/main" id="{4011B821-8C95-142E-D5C1-60D0E5B0D4D6}"/>
              </a:ext>
            </a:extLst>
          </p:cNvPr>
          <p:cNvSpPr>
            <a:spLocks noGrp="1"/>
          </p:cNvSpPr>
          <p:nvPr>
            <p:ph idx="1"/>
          </p:nvPr>
        </p:nvSpPr>
        <p:spPr/>
        <p:txBody>
          <a:bodyPr>
            <a:normAutofit fontScale="92500" lnSpcReduction="20000"/>
          </a:bodyPr>
          <a:lstStyle/>
          <a:p>
            <a:r>
              <a:rPr lang="en-US" dirty="0"/>
              <a:t>One objection to the argument that we should quit to promote good outcomes is that it isn’t obvious that it is our job to mitigate some of the bad things about social media.</a:t>
            </a:r>
          </a:p>
          <a:p>
            <a:r>
              <a:rPr lang="en-US" dirty="0"/>
              <a:t>These companies undermine democracy, spread misinformation, violate privacy, and more.</a:t>
            </a:r>
            <a:r>
              <a:rPr lang="en-CA" dirty="0"/>
              <a:t> These seem like problems that the government should handle.</a:t>
            </a:r>
          </a:p>
          <a:p>
            <a:r>
              <a:rPr lang="en-CA" dirty="0"/>
              <a:t>After all, one thing that almost everyone agrees on: it’s up to the government to protect and enforce people’s rights.</a:t>
            </a:r>
            <a:endParaRPr lang="en-US" dirty="0"/>
          </a:p>
          <a:p>
            <a:r>
              <a:rPr lang="en-US" dirty="0"/>
              <a:t>These arguments say that the obligation to change social-media companies is a collective one, not an individual one: it falls on the government, not on individuals.</a:t>
            </a:r>
          </a:p>
          <a:p>
            <a:pPr lvl="1"/>
            <a:r>
              <a:rPr lang="en-US" dirty="0"/>
              <a:t>One reply to this argument: some collective obligations become individual obligations if the government fails to act. E.g., I have to ensure my child is educated even if the government fails to do so.</a:t>
            </a:r>
            <a:endParaRPr lang="en-CA" dirty="0"/>
          </a:p>
        </p:txBody>
      </p:sp>
    </p:spTree>
    <p:extLst>
      <p:ext uri="{BB962C8B-B14F-4D97-AF65-F5344CB8AC3E}">
        <p14:creationId xmlns:p14="http://schemas.microsoft.com/office/powerpoint/2010/main" val="1490375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557D1-2A61-309B-B8FC-D94E651957AC}"/>
              </a:ext>
            </a:extLst>
          </p:cNvPr>
          <p:cNvSpPr>
            <a:spLocks noGrp="1"/>
          </p:cNvSpPr>
          <p:nvPr>
            <p:ph type="title"/>
          </p:nvPr>
        </p:nvSpPr>
        <p:spPr/>
        <p:txBody>
          <a:bodyPr/>
          <a:lstStyle/>
          <a:p>
            <a:r>
              <a:rPr lang="en-US" dirty="0"/>
              <a:t>ICI (</a:t>
            </a:r>
            <a:r>
              <a:rPr lang="en-CA" dirty="0"/>
              <a:t>§2)</a:t>
            </a:r>
            <a:r>
              <a:rPr lang="en-US" dirty="0"/>
              <a:t> </a:t>
            </a:r>
            <a:endParaRPr lang="en-CA" dirty="0"/>
          </a:p>
        </p:txBody>
      </p:sp>
      <p:sp>
        <p:nvSpPr>
          <p:cNvPr id="3" name="Content Placeholder 2">
            <a:extLst>
              <a:ext uri="{FF2B5EF4-FFF2-40B4-BE49-F238E27FC236}">
                <a16:creationId xmlns:a16="http://schemas.microsoft.com/office/drawing/2014/main" id="{9E4A9971-C3FE-D9BC-406E-F1C043F976A4}"/>
              </a:ext>
            </a:extLst>
          </p:cNvPr>
          <p:cNvSpPr>
            <a:spLocks noGrp="1"/>
          </p:cNvSpPr>
          <p:nvPr>
            <p:ph idx="1"/>
          </p:nvPr>
        </p:nvSpPr>
        <p:spPr/>
        <p:txBody>
          <a:bodyPr>
            <a:normAutofit fontScale="92500" lnSpcReduction="20000"/>
          </a:bodyPr>
          <a:lstStyle/>
          <a:p>
            <a:r>
              <a:rPr lang="en-US" dirty="0"/>
              <a:t>Since the consequentialist/utilitarian argument is based on promoting the best outcome, we need to ensure that our actions actually promote the best outcome.</a:t>
            </a:r>
          </a:p>
          <a:p>
            <a:r>
              <a:rPr lang="en-US" dirty="0"/>
              <a:t>Individual Causal Inefficacy (ICI) grants the point that </a:t>
            </a:r>
            <a:r>
              <a:rPr lang="en-US" i="1" dirty="0"/>
              <a:t>if </a:t>
            </a:r>
            <a:r>
              <a:rPr lang="en-US" dirty="0"/>
              <a:t>quitting would help, we should do it. But we aren’t nearly so influential as to think that we would make a difference.</a:t>
            </a:r>
          </a:p>
          <a:p>
            <a:r>
              <a:rPr lang="en-US" dirty="0"/>
              <a:t>If we were Taylor Swift, we should do it, because (plausibly) she could make a difference.</a:t>
            </a:r>
          </a:p>
          <a:p>
            <a:r>
              <a:rPr lang="en-US" dirty="0"/>
              <a:t>But if I quit, it won’t lead to </a:t>
            </a:r>
            <a:r>
              <a:rPr lang="en-US" i="1" dirty="0"/>
              <a:t>any </a:t>
            </a:r>
            <a:r>
              <a:rPr lang="en-US" dirty="0"/>
              <a:t>reforms of social-media sites, so I don’t have the obligation.</a:t>
            </a:r>
          </a:p>
          <a:p>
            <a:r>
              <a:rPr lang="en-US" dirty="0"/>
              <a:t>One objection to ICI: maybe we shouldn’t associate with bad actors even if cutting ties with them wouldn’t change anything.</a:t>
            </a:r>
            <a:endParaRPr lang="en-CA" dirty="0"/>
          </a:p>
        </p:txBody>
      </p:sp>
    </p:spTree>
    <p:extLst>
      <p:ext uri="{BB962C8B-B14F-4D97-AF65-F5344CB8AC3E}">
        <p14:creationId xmlns:p14="http://schemas.microsoft.com/office/powerpoint/2010/main" val="1154073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B1654-D105-6D67-1681-8C506FBED83F}"/>
              </a:ext>
            </a:extLst>
          </p:cNvPr>
          <p:cNvSpPr>
            <a:spLocks noGrp="1"/>
          </p:cNvSpPr>
          <p:nvPr>
            <p:ph type="title"/>
          </p:nvPr>
        </p:nvSpPr>
        <p:spPr/>
        <p:txBody>
          <a:bodyPr/>
          <a:lstStyle/>
          <a:p>
            <a:r>
              <a:rPr lang="en-US" dirty="0"/>
              <a:t>Complicity in evil (</a:t>
            </a:r>
            <a:r>
              <a:rPr lang="en-CA" dirty="0"/>
              <a:t>§3)</a:t>
            </a:r>
            <a:r>
              <a:rPr lang="en-US" dirty="0"/>
              <a:t> </a:t>
            </a:r>
            <a:endParaRPr lang="en-CA" dirty="0"/>
          </a:p>
        </p:txBody>
      </p:sp>
      <p:sp>
        <p:nvSpPr>
          <p:cNvPr id="3" name="Content Placeholder 2">
            <a:extLst>
              <a:ext uri="{FF2B5EF4-FFF2-40B4-BE49-F238E27FC236}">
                <a16:creationId xmlns:a16="http://schemas.microsoft.com/office/drawing/2014/main" id="{8A5F4A4D-81E9-1023-B35B-AE9BB65E374C}"/>
              </a:ext>
            </a:extLst>
          </p:cNvPr>
          <p:cNvSpPr>
            <a:spLocks noGrp="1"/>
          </p:cNvSpPr>
          <p:nvPr>
            <p:ph idx="1"/>
          </p:nvPr>
        </p:nvSpPr>
        <p:spPr/>
        <p:txBody>
          <a:bodyPr/>
          <a:lstStyle/>
          <a:p>
            <a:r>
              <a:rPr lang="en-US" dirty="0"/>
              <a:t>Some people think that we need to avoid being complicit in evil, and we are complicit in evil when we associate with bad actors, whether they are oil companies or social-media companies.</a:t>
            </a:r>
          </a:p>
          <a:p>
            <a:r>
              <a:rPr lang="en-US" dirty="0"/>
              <a:t>Many people feel this way when they deliberately avoid buying products from artists who have done evil things. </a:t>
            </a:r>
          </a:p>
          <a:p>
            <a:r>
              <a:rPr lang="en-US" dirty="0"/>
              <a:t>Generally, their boycotts aren’t dependent on the idea that they will actually stop the artists from doing more evil things.</a:t>
            </a:r>
            <a:endParaRPr lang="en-CA" dirty="0"/>
          </a:p>
        </p:txBody>
      </p:sp>
    </p:spTree>
    <p:extLst>
      <p:ext uri="{BB962C8B-B14F-4D97-AF65-F5344CB8AC3E}">
        <p14:creationId xmlns:p14="http://schemas.microsoft.com/office/powerpoint/2010/main" val="2222436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7208-C39F-04FB-7D1C-0DF673F3819B}"/>
              </a:ext>
            </a:extLst>
          </p:cNvPr>
          <p:cNvSpPr>
            <a:spLocks noGrp="1"/>
          </p:cNvSpPr>
          <p:nvPr>
            <p:ph type="title"/>
          </p:nvPr>
        </p:nvSpPr>
        <p:spPr/>
        <p:txBody>
          <a:bodyPr/>
          <a:lstStyle/>
          <a:p>
            <a:r>
              <a:rPr lang="en-US" dirty="0"/>
              <a:t>Too demanding (</a:t>
            </a:r>
            <a:r>
              <a:rPr lang="en-CA" dirty="0"/>
              <a:t>§3)</a:t>
            </a:r>
            <a:r>
              <a:rPr lang="en-US" dirty="0"/>
              <a:t> </a:t>
            </a:r>
            <a:endParaRPr lang="en-CA" dirty="0"/>
          </a:p>
        </p:txBody>
      </p:sp>
      <p:sp>
        <p:nvSpPr>
          <p:cNvPr id="3" name="Content Placeholder 2">
            <a:extLst>
              <a:ext uri="{FF2B5EF4-FFF2-40B4-BE49-F238E27FC236}">
                <a16:creationId xmlns:a16="http://schemas.microsoft.com/office/drawing/2014/main" id="{38A82E9D-5793-EB02-1456-8D94B7DD47A0}"/>
              </a:ext>
            </a:extLst>
          </p:cNvPr>
          <p:cNvSpPr>
            <a:spLocks noGrp="1"/>
          </p:cNvSpPr>
          <p:nvPr>
            <p:ph idx="1"/>
          </p:nvPr>
        </p:nvSpPr>
        <p:spPr/>
        <p:txBody>
          <a:bodyPr>
            <a:normAutofit/>
          </a:bodyPr>
          <a:lstStyle/>
          <a:p>
            <a:r>
              <a:rPr lang="en-US" dirty="0"/>
              <a:t>One reason why people often object to that line of thinking is that it is too demanding.</a:t>
            </a:r>
          </a:p>
          <a:p>
            <a:r>
              <a:rPr lang="en-US" dirty="0"/>
              <a:t>E.g., if I stop associating with companies that emit greenhouse gases, there isn’t much I’ll be able to eat or wear.</a:t>
            </a:r>
          </a:p>
        </p:txBody>
      </p:sp>
    </p:spTree>
    <p:extLst>
      <p:ext uri="{BB962C8B-B14F-4D97-AF65-F5344CB8AC3E}">
        <p14:creationId xmlns:p14="http://schemas.microsoft.com/office/powerpoint/2010/main" val="358274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ABD65-3967-1B9F-9513-721FFF0E75A4}"/>
              </a:ext>
            </a:extLst>
          </p:cNvPr>
          <p:cNvSpPr>
            <a:spLocks noGrp="1"/>
          </p:cNvSpPr>
          <p:nvPr>
            <p:ph type="title"/>
          </p:nvPr>
        </p:nvSpPr>
        <p:spPr/>
        <p:txBody>
          <a:bodyPr/>
          <a:lstStyle/>
          <a:p>
            <a:r>
              <a:rPr lang="en-US" dirty="0"/>
              <a:t>Solving the demandingness problem (</a:t>
            </a:r>
            <a:r>
              <a:rPr lang="en-CA" dirty="0"/>
              <a:t>§3)</a:t>
            </a:r>
          </a:p>
        </p:txBody>
      </p:sp>
      <p:sp>
        <p:nvSpPr>
          <p:cNvPr id="3" name="Content Placeholder 2">
            <a:extLst>
              <a:ext uri="{FF2B5EF4-FFF2-40B4-BE49-F238E27FC236}">
                <a16:creationId xmlns:a16="http://schemas.microsoft.com/office/drawing/2014/main" id="{83F4E558-E6B0-FEAB-CA4E-9A49F66B0D05}"/>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CA" sz="2600">
                <a:latin typeface="Arial"/>
                <a:cs typeface="Arial"/>
              </a:rPr>
              <a:t>•</a:t>
            </a:r>
            <a:r>
              <a:rPr lang="en-CA" sz="2600"/>
              <a:t>One remedy to this problem: it isn’t that we should avoid </a:t>
            </a:r>
            <a:r>
              <a:rPr lang="en-CA" sz="2600" i="1"/>
              <a:t>ever </a:t>
            </a:r>
            <a:r>
              <a:rPr lang="en-CA" sz="2600"/>
              <a:t>associating with a bad actor. Rather, we should ask </a:t>
            </a:r>
            <a:r>
              <a:rPr lang="en-CA" sz="2600" i="1"/>
              <a:t>how essential is the harm to the thing in question</a:t>
            </a:r>
            <a:r>
              <a:rPr lang="en-CA" sz="2600"/>
              <a:t>.</a:t>
            </a:r>
            <a:endParaRPr lang="en-US"/>
          </a:p>
          <a:p>
            <a:pPr marL="0" indent="0">
              <a:buNone/>
            </a:pPr>
            <a:r>
              <a:rPr lang="en-CA" sz="2600">
                <a:latin typeface="Arial"/>
                <a:cs typeface="Arial"/>
              </a:rPr>
              <a:t>•</a:t>
            </a:r>
            <a:r>
              <a:rPr lang="en-CA" sz="2600"/>
              <a:t>E.g., you are at a grocery store, and you see a box of spinach. In order to know whether it is morally permissible for you to buy that spinach, you have to ask yourself two questions. </a:t>
            </a:r>
          </a:p>
          <a:p>
            <a:pPr marL="457200" lvl="1" indent="0">
              <a:buNone/>
            </a:pPr>
            <a:r>
              <a:rPr lang="en-CA" dirty="0">
                <a:latin typeface="Arial"/>
                <a:cs typeface="Arial"/>
              </a:rPr>
              <a:t>•</a:t>
            </a:r>
            <a:r>
              <a:rPr lang="en-CA" dirty="0"/>
              <a:t>The first is whether there is any evil or harm involved in it. The answer to this question seems to be yes, as it would be for virtually anything that you could buy. After all, consider the greenhouse gases emitted during transportation. </a:t>
            </a:r>
          </a:p>
          <a:p>
            <a:pPr marL="457200" lvl="1" indent="0">
              <a:buNone/>
            </a:pPr>
            <a:r>
              <a:rPr lang="en-CA" dirty="0">
                <a:latin typeface="Arial"/>
                <a:cs typeface="Arial"/>
              </a:rPr>
              <a:t>•</a:t>
            </a:r>
            <a:r>
              <a:rPr lang="en-CA" dirty="0"/>
              <a:t>The second question you must ask yourself is whether any of these harms are </a:t>
            </a:r>
            <a:r>
              <a:rPr lang="en-CA" i="1" dirty="0"/>
              <a:t>essential</a:t>
            </a:r>
            <a:r>
              <a:rPr lang="en-CA" dirty="0"/>
              <a:t>.</a:t>
            </a:r>
          </a:p>
          <a:p>
            <a:pPr marL="457200" lvl="1" indent="0">
              <a:buNone/>
            </a:pPr>
            <a:r>
              <a:rPr lang="en-CA" dirty="0">
                <a:latin typeface="Arial"/>
                <a:cs typeface="Arial"/>
              </a:rPr>
              <a:t>•</a:t>
            </a:r>
            <a:r>
              <a:rPr lang="en-CA" dirty="0"/>
              <a:t>The harms of climate change are likely not </a:t>
            </a:r>
            <a:r>
              <a:rPr lang="en-CA" i="1" dirty="0"/>
              <a:t>essential </a:t>
            </a:r>
            <a:r>
              <a:rPr lang="en-CA" dirty="0"/>
              <a:t>to the production of spinach.</a:t>
            </a:r>
          </a:p>
          <a:p>
            <a:pPr marL="457200" lvl="1" indent="0">
              <a:buNone/>
            </a:pPr>
            <a:r>
              <a:rPr lang="en-CA" dirty="0">
                <a:latin typeface="Arial"/>
                <a:cs typeface="Arial"/>
              </a:rPr>
              <a:t>•</a:t>
            </a:r>
            <a:r>
              <a:rPr lang="en-CA" dirty="0"/>
              <a:t>This does mean ignoring how many harms are </a:t>
            </a:r>
            <a:r>
              <a:rPr lang="en-CA" i="1" dirty="0"/>
              <a:t>actually </a:t>
            </a:r>
            <a:r>
              <a:rPr lang="en-CA" dirty="0"/>
              <a:t>caused, but if we have to attend to </a:t>
            </a:r>
            <a:r>
              <a:rPr lang="en-CA"/>
              <a:t>the actual harms, then we end up with the demandingness problem again.</a:t>
            </a:r>
            <a:r>
              <a:rPr lang="en-US"/>
              <a:t>			</a:t>
            </a:r>
          </a:p>
          <a:p>
            <a:endParaRPr lang="en-CA" dirty="0"/>
          </a:p>
        </p:txBody>
      </p:sp>
    </p:spTree>
    <p:extLst>
      <p:ext uri="{BB962C8B-B14F-4D97-AF65-F5344CB8AC3E}">
        <p14:creationId xmlns:p14="http://schemas.microsoft.com/office/powerpoint/2010/main" val="3007889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261715668F6654A84B050516820A01E" ma:contentTypeVersion="14" ma:contentTypeDescription="Create a new document." ma:contentTypeScope="" ma:versionID="4feada6d848273257f372c6f4e2698f5">
  <xsd:schema xmlns:xsd="http://www.w3.org/2001/XMLSchema" xmlns:xs="http://www.w3.org/2001/XMLSchema" xmlns:p="http://schemas.microsoft.com/office/2006/metadata/properties" xmlns:ns2="141ccd18-d83e-4bed-9525-04fdd4fc676e" xmlns:ns3="c43f696e-320a-443d-b9e7-bf7ccdd1ea5a" targetNamespace="http://schemas.microsoft.com/office/2006/metadata/properties" ma:root="true" ma:fieldsID="4121604b9227acdf4c71d3ec12fea064" ns2:_="" ns3:_="">
    <xsd:import namespace="141ccd18-d83e-4bed-9525-04fdd4fc676e"/>
    <xsd:import namespace="c43f696e-320a-443d-b9e7-bf7ccdd1ea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1ccd18-d83e-4bed-9525-04fdd4fc67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e457497-ed84-42a9-879f-f33eea52321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43f696e-320a-443d-b9e7-bf7ccdd1ea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3ca262ce-f239-41cc-9d0e-e2c2d71a2fcd}" ma:internalName="TaxCatchAll" ma:showField="CatchAllData" ma:web="c43f696e-320a-443d-b9e7-bf7ccdd1ea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43f696e-320a-443d-b9e7-bf7ccdd1ea5a" xsi:nil="true"/>
    <lcf76f155ced4ddcb4097134ff3c332f xmlns="141ccd18-d83e-4bed-9525-04fdd4fc676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F932B30-EF93-4ADA-9E2C-7CA308851C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1ccd18-d83e-4bed-9525-04fdd4fc676e"/>
    <ds:schemaRef ds:uri="c43f696e-320a-443d-b9e7-bf7ccdd1ea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72B91C-9F42-4149-9930-0D294A87946A}">
  <ds:schemaRefs>
    <ds:schemaRef ds:uri="http://schemas.microsoft.com/sharepoint/v3/contenttype/forms"/>
  </ds:schemaRefs>
</ds:datastoreItem>
</file>

<file path=customXml/itemProps3.xml><?xml version="1.0" encoding="utf-8"?>
<ds:datastoreItem xmlns:ds="http://schemas.openxmlformats.org/officeDocument/2006/customXml" ds:itemID="{31FF3413-5AC4-409E-A1B0-E214D598BF51}">
  <ds:schemaRefs>
    <ds:schemaRef ds:uri="http://schemas.microsoft.com/office/2006/metadata/properties"/>
    <ds:schemaRef ds:uri="http://schemas.microsoft.com/office/infopath/2007/PartnerControls"/>
    <ds:schemaRef ds:uri="c43f696e-320a-443d-b9e7-bf7ccdd1ea5a"/>
    <ds:schemaRef ds:uri="141ccd18-d83e-4bed-9525-04fdd4fc676e"/>
  </ds:schemaRefs>
</ds:datastoreItem>
</file>

<file path=docProps/app.xml><?xml version="1.0" encoding="utf-8"?>
<Properties xmlns="http://schemas.openxmlformats.org/officeDocument/2006/extended-properties" xmlns:vt="http://schemas.openxmlformats.org/officeDocument/2006/docPropsVTypes">
  <TotalTime>622</TotalTime>
  <Words>959</Words>
  <Application>Microsoft Office PowerPoint</Application>
  <PresentationFormat>Widescreen</PresentationFormat>
  <Paragraphs>49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An Introduction to the Ethics of Social Media</vt:lpstr>
      <vt:lpstr>Quitting for our own well-being (§1)</vt:lpstr>
      <vt:lpstr>Privilege (§1)</vt:lpstr>
      <vt:lpstr>Consequences (§2)</vt:lpstr>
      <vt:lpstr>Individual and collective obligations (§2)</vt:lpstr>
      <vt:lpstr>ICI (§2) </vt:lpstr>
      <vt:lpstr>Complicity in evil (§3) </vt:lpstr>
      <vt:lpstr>Too demanding (§3) </vt:lpstr>
      <vt:lpstr>Solving the demandingness problem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Douglas R Campbell</dc:creator>
  <cp:lastModifiedBy>Cindy Tran</cp:lastModifiedBy>
  <cp:revision>52</cp:revision>
  <dcterms:created xsi:type="dcterms:W3CDTF">2025-06-04T19:26:40Z</dcterms:created>
  <dcterms:modified xsi:type="dcterms:W3CDTF">2025-07-14T15:22:19Z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0x0101005261715668F6654A84B050516820A01E</vt:lpwstr>
  </property>
  <property fmtid="{D5CDD505-2E9C-101B-9397-08002B2CF9AE}" pid="3" name="MediaServiceImageTags">
    <vt:lpwstr/>
  </property>
</Properties>
</file>