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9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sldIdLst>
    <p:sldId id="283" r:id="rId3"/>
    <p:sldId id="256" r:id="rId4"/>
    <p:sldId id="257" r:id="rId5"/>
    <p:sldId id="258" r:id="rId6"/>
    <p:sldId id="259" r:id="rId7"/>
    <p:sldId id="260" r:id="rId8"/>
    <p:sldId id="279" r:id="rId9"/>
    <p:sldId id="273" r:id="rId10"/>
    <p:sldId id="275" r:id="rId11"/>
    <p:sldId id="276" r:id="rId12"/>
    <p:sldId id="277" r:id="rId13"/>
    <p:sldId id="278" r:id="rId14"/>
    <p:sldId id="282" r:id="rId15"/>
    <p:sldId id="28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ustomXml" Target="../customXml/item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ustomXml" Target="../customXml/item2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A1402-B920-4717-935F-74411A797127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28D3CD-9D3F-4E86-BE2C-E2B14417E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639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F8AFF31E-C11C-4589-81F7-EF033C81597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71A4DDAE-A1DD-453F-8E0E-24ECCEAF0C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69FA0BBA-A140-49F2-87C0-703680DDB2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C52D1DB-8168-4B9E-9786-749F05893BE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60CAB-1679-79F4-439B-B0BB011704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0E8743-7181-8C77-8D24-EEF5842DA7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250A4D-4BB8-8E12-0359-B32C81F96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29143-CC66-4B5D-B8B1-3BDEC20770CB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F64A13-3595-CF3C-3AF0-FCAAA2058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F5B5EC-53B8-2DD1-9644-5C4ABCEBE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84F20-5721-4D0A-BE30-4B5FA0DE4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482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BB4AE-C718-3387-361B-544F61797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9FEBE9-462E-697B-722B-8FEB3891E4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B83FBE-6E7D-2C00-1D5C-82B3894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29143-CC66-4B5D-B8B1-3BDEC20770CB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5C9F18-6894-EC24-13E5-2150AC5E9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01F1D0-47A8-85C8-6DF7-1CC122182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84F20-5721-4D0A-BE30-4B5FA0DE4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78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DA79A5D-2A87-A6B0-7B2E-995CF30A9B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C98A94-747B-3334-096E-0F8C0A0C46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EBA601-DA1B-1821-279A-FBC1A2F2B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29143-CC66-4B5D-B8B1-3BDEC20770CB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A9CFE7-9080-1C37-8F7E-9FDA14A29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AC0757-3BED-81F9-8003-7AC832D46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84F20-5721-4D0A-BE30-4B5FA0DE4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1354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3454F2-B63C-42B4-9CBD-26AAB6D65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A6A885-A1A4-434A-ACC5-0E13CC6BD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464118-1A8A-4D45-8183-49263305B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33DF5F-D374-4916-A030-B54D9D2F07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88443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B7B5C5-5E46-434D-B702-0F1F6921D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04CAB5-317A-4F88-8C63-9162D734A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061774-36D6-465C-A0F7-0F1B7F10D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8F653-A500-4916-A327-006ED205E1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36099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3FF3BE-E69B-4320-8B74-019C45735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C520FA-562C-4815-A584-4585B0B1A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71D06A-4B59-4BAB-B253-6FA19C95B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8613F4-638F-4526-9E1E-5460364C28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7909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2589DA4-D52D-4C11-A5BA-CEC4D1C0A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30CFDD9-0395-4457-ACE4-2E072AD9F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0982535-5FC8-4B0D-90F9-CFB4C1008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16234D-6214-4AB1-B674-A82424F3BD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81126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8F34F03-6EC7-4E9E-A3B2-DEFFA30C0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E88E91A-FC1C-4CE5-8FE5-3AD3236E1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28D7611-D048-47EC-AFDA-E43FCB634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C6C2F5-FEA6-40B8-84ED-76ADE009DB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74317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1938BF3-E25F-490C-A94F-0FD2E2A5F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0DA89FD-E7C4-4DC1-B35A-CB41476D8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868599A-1C59-410C-BD7B-22D2A0104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39A96B-BA22-426D-A510-5077E44181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62966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074EAF3-B1DE-4427-8D68-021C5C482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CEF09E5-6B8C-4538-ACC7-E83E54D7F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1CD0C06-E342-4950-832F-4F694C7B7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1FF1C2-79FC-4129-9ED4-E000C8B07B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52271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83E1B0E-307D-4BC6-8AAD-F7B440E6C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9C03E7A-B8D4-4EA9-8883-E3D9DF8EF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048B9C-0DB5-463B-8D65-1D2417CC9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8FBF81-98A6-45AF-BA26-222FADEA61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6154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23585-952E-53DE-B6B7-A94516AC7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733F4C-7FB8-8AE2-DF7A-249BE74555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E646AE-6F4B-5AF9-2448-9905124BB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29143-CC66-4B5D-B8B1-3BDEC20770CB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80F493-7F6B-F126-9DC2-13CD0F525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2AC4C8-86B1-6932-16E0-EC476D424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84F20-5721-4D0A-BE30-4B5FA0DE4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8854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BE6FFD7-851B-46E6-A35D-17F3369D9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60867F1-7331-41AC-BFEA-AF47B3693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C2C47E3-B4BA-44AD-BEE1-8EF49124D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A2A03B-070C-4A03-A616-E11FF0BF02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99584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060244-9DB6-46B6-B061-7C42BF639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A43D2A-2AD0-405C-A8CD-55FB03BD5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88A06A-4312-46DA-8213-11D0664CA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8E0B80-FFB7-49B7-8A6C-26A48831CB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10795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B02089-3CAD-4A02-8A7A-4E410FF09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C759C4-963E-4DA9-A4E8-EED98823E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86CB5E-BB11-4B63-9400-DDA7FE85B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4A2BB4-0518-4A88-8CD3-5E63ED185D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0702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458B8-2586-A299-7FBC-E1841FA81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96297F-820F-26E0-934D-B839209B7C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62347F-66E0-DB8F-03BD-A3B5F3B54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29143-CC66-4B5D-B8B1-3BDEC20770CB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1E2848-FC6D-D16B-19A0-1C0C85D53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BAE33-6B38-09F5-3F9B-F5B7BF368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84F20-5721-4D0A-BE30-4B5FA0DE4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457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99B9E-FDDE-DA09-1013-B7347C7D9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F48C54-C348-D948-CA7D-F96048FFCB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2486F0-0666-E7FC-B646-4427C3D76E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FCDCA6-9341-8261-0702-1A230CBE5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29143-CC66-4B5D-B8B1-3BDEC20770CB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FBED63-40F1-F2F8-4AB8-2119B04C6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8E3BEE-AFCE-13DE-5AA7-B882CB454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84F20-5721-4D0A-BE30-4B5FA0DE4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841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F4C32-AFF0-47EC-7016-457CE7DCB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F96963-4BC2-0E83-9C6B-D53922F39C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1AA7E6-58ED-87BF-A307-BE87DD0D32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58ECF4-0A31-7CEF-3B99-FBDFB171BA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B67C4D-42DF-3CF2-265E-C1BAFAC965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72FB14-8D43-1F29-B432-D8D6CBA19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29143-CC66-4B5D-B8B1-3BDEC20770CB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542E25-2BAA-ADA4-CA01-A36FD015B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BABE7D-1331-7281-1836-86D5B5AFC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84F20-5721-4D0A-BE30-4B5FA0DE4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682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B69F6-BD4B-AB23-39B8-E2264C445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783BEF-D945-FB70-4F7B-889DFE341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29143-CC66-4B5D-B8B1-3BDEC20770CB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CEE35-8416-2DBB-AA9D-C2494E670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A0A07D-53E1-3E61-05EA-0F09660D3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84F20-5721-4D0A-BE30-4B5FA0DE4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620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628E1A-17FB-30CF-7AB1-3D148344C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29143-CC66-4B5D-B8B1-3BDEC20770CB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0648CF-FC54-A1DA-0D72-92AD0377D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1E55BF-B090-B06F-3588-512660F48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84F20-5721-4D0A-BE30-4B5FA0DE4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183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274CA-8922-4859-C096-592D646B7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37E73B-E1D0-7D99-C856-463C4658A5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E3E5FF-4795-38F3-226E-C50E2CDE1D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D61A00-1786-3798-8868-9D983033E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29143-CC66-4B5D-B8B1-3BDEC20770CB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EAC1AD-9EB6-B113-5B5A-67A0BD27A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B8DF11-8801-5F09-961B-407E8A567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84F20-5721-4D0A-BE30-4B5FA0DE4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059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7C117-37AD-1808-D733-69A28722E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F33C1D-4C14-427C-05F7-9CCDA00E3A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3EB192-64B1-5E68-D46C-D8924E36AF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B4E5CB-0D3C-2524-EFC6-90211ECD3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29143-CC66-4B5D-B8B1-3BDEC20770CB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598128-5B66-0BBE-0C2A-9745740DF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868251-440B-9E6E-C82B-433FAAF49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84F20-5721-4D0A-BE30-4B5FA0DE4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298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9C8F16-1343-1564-26DF-53E92F55F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385B95-5F50-9EDA-110D-C581896F95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A3CC5D-D3A4-B8FB-A86B-368293FE4C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B829143-CC66-4B5D-B8B1-3BDEC20770CB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BABF07-AFBE-2518-1433-C7A013C3B5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891D26-B2DD-4044-21A8-AF24B1807F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F884F20-5721-4D0A-BE30-4B5FA0DE4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789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>
            <a:extLst>
              <a:ext uri="{FF2B5EF4-FFF2-40B4-BE49-F238E27FC236}">
                <a16:creationId xmlns:a16="http://schemas.microsoft.com/office/drawing/2014/main" id="{6FFDAF1C-8A8D-4195-A9C6-1EAE6906AAE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Text Placeholder 2">
            <a:extLst>
              <a:ext uri="{FF2B5EF4-FFF2-40B4-BE49-F238E27FC236}">
                <a16:creationId xmlns:a16="http://schemas.microsoft.com/office/drawing/2014/main" id="{B1680A4D-9A1D-49AF-A081-45558CB23F4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13241F-D509-4E59-A493-C9E3B2BCF1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F32EA4-926E-4D9B-8598-A09343E2E3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FBE2C8-2A95-4031-B616-FCAA67944E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D4CC8214-CD00-4BA1-AC1D-B8DD03FC0F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4603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FB0E4D9-296E-AF69-5C63-E30D0A62B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675" y="315912"/>
            <a:ext cx="6619875" cy="6226175"/>
          </a:xfrm>
        </p:spPr>
        <p:txBody>
          <a:bodyPr>
            <a:normAutofit/>
          </a:bodyPr>
          <a:lstStyle/>
          <a:p>
            <a:r>
              <a:rPr lang="en-US" sz="6000" u="sng" dirty="0"/>
              <a:t>Chapter 1</a:t>
            </a:r>
            <a:br>
              <a:rPr lang="en-US" sz="6000" dirty="0"/>
            </a:br>
            <a:r>
              <a:rPr lang="en-US" sz="6000" dirty="0"/>
              <a:t>Moral Reasoning in a Medical Context</a:t>
            </a:r>
          </a:p>
        </p:txBody>
      </p:sp>
      <p:pic>
        <p:nvPicPr>
          <p:cNvPr id="10" name="Content Placeholder 9" descr="A back cover of a medical ethics book&#10;&#10;AI-generated content may be incorrect.">
            <a:extLst>
              <a:ext uri="{FF2B5EF4-FFF2-40B4-BE49-F238E27FC236}">
                <a16:creationId xmlns:a16="http://schemas.microsoft.com/office/drawing/2014/main" id="{C0BC9DD0-C80B-08DB-950E-2BB6E1973C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75"/>
          <a:stretch/>
        </p:blipFill>
        <p:spPr>
          <a:xfrm>
            <a:off x="428624" y="74533"/>
            <a:ext cx="4505325" cy="6708934"/>
          </a:xfrm>
        </p:spPr>
      </p:pic>
    </p:spTree>
    <p:extLst>
      <p:ext uri="{BB962C8B-B14F-4D97-AF65-F5344CB8AC3E}">
        <p14:creationId xmlns:p14="http://schemas.microsoft.com/office/powerpoint/2010/main" val="1879546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7178B-9CC5-B7B0-1E8B-DDB10EB7E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013" y="3981804"/>
            <a:ext cx="3677056" cy="2452687"/>
          </a:xfrm>
        </p:spPr>
        <p:txBody>
          <a:bodyPr anchor="ctr">
            <a:normAutofit/>
          </a:bodyPr>
          <a:lstStyle/>
          <a:p>
            <a:r>
              <a:rPr lang="en-US" sz="4000" dirty="0"/>
              <a:t>Moral character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E190ED-1C1C-095F-94E3-C4B3B12606D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9152" b="16741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38E9FB-65E3-CEBE-31B4-4130A8696A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982" y="3752850"/>
            <a:ext cx="7485413" cy="2910597"/>
          </a:xfrm>
        </p:spPr>
        <p:txBody>
          <a:bodyPr anchor="ctr">
            <a:normAutofit/>
          </a:bodyPr>
          <a:lstStyle/>
          <a:p>
            <a:r>
              <a:rPr lang="en-US" sz="3200" dirty="0"/>
              <a:t>Compassion</a:t>
            </a:r>
          </a:p>
          <a:p>
            <a:r>
              <a:rPr lang="en-US" sz="3200" dirty="0"/>
              <a:t>Discernment</a:t>
            </a:r>
          </a:p>
          <a:p>
            <a:r>
              <a:rPr lang="en-US" sz="3200" dirty="0"/>
              <a:t>Trustworthiness</a:t>
            </a:r>
          </a:p>
          <a:p>
            <a:r>
              <a:rPr lang="en-US" sz="3200" dirty="0"/>
              <a:t>Integrity</a:t>
            </a:r>
          </a:p>
          <a:p>
            <a:r>
              <a:rPr lang="en-US" sz="3200" dirty="0"/>
              <a:t>Conscientiousness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2758844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BDEE3-6FD4-1D70-EF01-85EC7D417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1748"/>
            <a:ext cx="12192000" cy="954628"/>
          </a:xfrm>
        </p:spPr>
        <p:txBody>
          <a:bodyPr/>
          <a:lstStyle/>
          <a:p>
            <a:pPr algn="ctr"/>
            <a:r>
              <a:rPr lang="en-US" u="sng" dirty="0">
                <a:solidFill>
                  <a:srgbClr val="0070C0"/>
                </a:solidFill>
              </a:rPr>
              <a:t>Moral status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24983D-B2E8-362B-29A6-B291DB51EE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6244" y="1062055"/>
            <a:ext cx="3883844" cy="2661533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Human properties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Cognitive properties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Moral agency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Sentience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Relationships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1F1E3E9-2AC5-20DE-EC0E-C526CAC512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36330" y="895546"/>
            <a:ext cx="7092885" cy="2978870"/>
          </a:xfrm>
        </p:spPr>
        <p:txBody>
          <a:bodyPr>
            <a:normAutofit/>
          </a:bodyPr>
          <a:lstStyle/>
          <a:p>
            <a:r>
              <a:rPr lang="en-US" sz="2200" dirty="0"/>
              <a:t>Guideline 1. “All human beings who are sentient or have the biological potential for sentience have some level of moral status; all human beings who are not sentient and have no biological potential for sentience have no moral status” (85).</a:t>
            </a:r>
          </a:p>
          <a:p>
            <a:r>
              <a:rPr lang="en-US" sz="2200" dirty="0"/>
              <a:t>Guideline 2. “All human beings who are sentient have some level of moral status; all human beings who are not sentient, including those with only a potential for sentience, have no moral status” (85).</a:t>
            </a:r>
          </a:p>
          <a:p>
            <a:endParaRPr lang="en-US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7607212A-70D0-6D0E-8E00-9F08A2DFE177}"/>
              </a:ext>
            </a:extLst>
          </p:cNvPr>
          <p:cNvSpPr txBox="1">
            <a:spLocks/>
          </p:cNvSpPr>
          <p:nvPr/>
        </p:nvSpPr>
        <p:spPr>
          <a:xfrm>
            <a:off x="226244" y="3890096"/>
            <a:ext cx="11830637" cy="287615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Guideline 3. “All sentient beings have some level of moral status; the level is elevated in accordance with the level of sentience and the level of cognitive complexity” (86).</a:t>
            </a:r>
          </a:p>
          <a:p>
            <a:r>
              <a:rPr lang="en-US" sz="2400" dirty="0"/>
              <a:t>Guideline 4. “All human beings capable of moral agency have equal basic rights; all sentient human beings and nonhuman animals not capable of moral agency have a diminished set of rights” (86).</a:t>
            </a:r>
          </a:p>
          <a:p>
            <a:r>
              <a:rPr lang="en-US" sz="2400" dirty="0"/>
              <a:t>Guideline 5. “All sentient laboratory animals have a level of moral status that affords them some protections against being caused pain, distress, or suffering; as the likelihood or the magnitude of potential pain, distress, or suffering increases, the level of moral status increases and protections must be increased accordingly” (87).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203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64B20-E3BA-28D3-1AC3-C1EE12E01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2140"/>
          </a:xfrm>
        </p:spPr>
        <p:txBody>
          <a:bodyPr/>
          <a:lstStyle/>
          <a:p>
            <a:pPr algn="ctr"/>
            <a:r>
              <a:rPr lang="en-US" dirty="0"/>
              <a:t>Objections to </a:t>
            </a:r>
            <a:r>
              <a:rPr lang="en-US" dirty="0" err="1"/>
              <a:t>principlism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054CAB-82DF-A6BF-D02D-44FE6F0056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16485" y="1277266"/>
            <a:ext cx="5181600" cy="1738312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Methodological concerns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Ethics of care objection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Moral imperialism objection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0B2E7C-953F-5313-7E29-2125B2D885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2587" y="3063708"/>
            <a:ext cx="6006826" cy="360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1089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20AF5E-1D5E-2A77-B6FB-355E9F44C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140" y="264997"/>
            <a:ext cx="10515600" cy="832079"/>
          </a:xfrm>
        </p:spPr>
        <p:txBody>
          <a:bodyPr/>
          <a:lstStyle/>
          <a:p>
            <a:r>
              <a:rPr lang="en-US" u="sng" dirty="0"/>
              <a:t>Alternatives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9EE1CD3-A57E-89C2-49C1-22D31B524E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70" y="1124109"/>
            <a:ext cx="3506392" cy="4719130"/>
          </a:xfrm>
        </p:spPr>
        <p:txBody>
          <a:bodyPr>
            <a:noAutofit/>
          </a:bodyPr>
          <a:lstStyle/>
          <a:p>
            <a:r>
              <a:rPr lang="en-US" sz="3200" dirty="0"/>
              <a:t>Appeal to common morality</a:t>
            </a:r>
          </a:p>
          <a:p>
            <a:r>
              <a:rPr lang="en-US" sz="3200" dirty="0"/>
              <a:t>Casuistry/case-based reasoning (Four Box Method)</a:t>
            </a:r>
          </a:p>
          <a:p>
            <a:r>
              <a:rPr lang="en-US" sz="3200" dirty="0"/>
              <a:t>Narrative approach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3675BD2-C61E-2364-22C8-CD0A2DEDA3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0943" y="100362"/>
            <a:ext cx="8234053" cy="6664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7995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38B4A26-EFF8-0F24-AC83-E3FEB32FB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/>
              <a:t>Questions?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ED0C66-5316-A832-35B0-BFA5686234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383" y="1589955"/>
            <a:ext cx="10515600" cy="4351338"/>
          </a:xfrm>
        </p:spPr>
        <p:txBody>
          <a:bodyPr/>
          <a:lstStyle/>
          <a:p>
            <a:r>
              <a:rPr lang="en-US" sz="4000" dirty="0"/>
              <a:t>Respect for autonomy</a:t>
            </a:r>
          </a:p>
          <a:p>
            <a:r>
              <a:rPr lang="en-US" sz="4000" dirty="0"/>
              <a:t>Nonmaleficence</a:t>
            </a:r>
          </a:p>
          <a:p>
            <a:r>
              <a:rPr lang="en-US" sz="4000" dirty="0"/>
              <a:t>Beneficence</a:t>
            </a:r>
          </a:p>
          <a:p>
            <a:r>
              <a:rPr lang="en-US" sz="4000" dirty="0"/>
              <a:t>Justice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F44DDAB-3EF4-77FA-1A34-FDF0E4E4B50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341" r="4290"/>
          <a:stretch/>
        </p:blipFill>
        <p:spPr>
          <a:xfrm>
            <a:off x="5779646" y="2603728"/>
            <a:ext cx="6140383" cy="38258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4609518-4185-000E-4498-4865ACA17E48}"/>
              </a:ext>
            </a:extLst>
          </p:cNvPr>
          <p:cNvSpPr txBox="1"/>
          <p:nvPr/>
        </p:nvSpPr>
        <p:spPr>
          <a:xfrm>
            <a:off x="7293675" y="6429603"/>
            <a:ext cx="3112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Hippocrates (c. 460-370 BCE)</a:t>
            </a:r>
          </a:p>
        </p:txBody>
      </p:sp>
    </p:spTree>
    <p:extLst>
      <p:ext uri="{BB962C8B-B14F-4D97-AF65-F5344CB8AC3E}">
        <p14:creationId xmlns:p14="http://schemas.microsoft.com/office/powerpoint/2010/main" val="2627856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7293219-F721-37C8-F03D-AE1872328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4296"/>
            <a:ext cx="12192000" cy="1099079"/>
          </a:xfrm>
        </p:spPr>
        <p:txBody>
          <a:bodyPr>
            <a:normAutofit/>
          </a:bodyPr>
          <a:lstStyle/>
          <a:p>
            <a:pPr algn="ctr"/>
            <a:r>
              <a:rPr lang="en-US" sz="6000" dirty="0" err="1"/>
              <a:t>Principlism</a:t>
            </a:r>
            <a:endParaRPr lang="en-US" sz="6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74E39F-016B-ACBB-B4DE-0DA468A022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7803" y="1382849"/>
            <a:ext cx="3490492" cy="526469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DBFE8BF-88E3-41C2-5EA0-8048A336EC1B}"/>
              </a:ext>
            </a:extLst>
          </p:cNvPr>
          <p:cNvSpPr txBox="1"/>
          <p:nvPr/>
        </p:nvSpPr>
        <p:spPr>
          <a:xfrm>
            <a:off x="9023611" y="2626933"/>
            <a:ext cx="3106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Tom Beauchamp (1939-2025)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6F0AC04-5329-491E-6555-88DED68457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6112" y="1382849"/>
            <a:ext cx="2857500" cy="28575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92675F1-3B88-1D72-228C-BB37B9E075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7915" y="3786204"/>
            <a:ext cx="2857500" cy="28575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6D1CF8B-11CC-FE38-3EC5-298A8806A947}"/>
              </a:ext>
            </a:extLst>
          </p:cNvPr>
          <p:cNvSpPr txBox="1"/>
          <p:nvPr/>
        </p:nvSpPr>
        <p:spPr>
          <a:xfrm>
            <a:off x="5818735" y="5030288"/>
            <a:ext cx="3329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James Childress (1940-present)</a:t>
            </a:r>
          </a:p>
        </p:txBody>
      </p:sp>
    </p:spTree>
    <p:extLst>
      <p:ext uri="{BB962C8B-B14F-4D97-AF65-F5344CB8AC3E}">
        <p14:creationId xmlns:p14="http://schemas.microsoft.com/office/powerpoint/2010/main" val="3331922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E28E5-674D-44BC-BC3F-0792959A9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0539"/>
            <a:ext cx="10515600" cy="893125"/>
          </a:xfrm>
        </p:spPr>
        <p:txBody>
          <a:bodyPr/>
          <a:lstStyle/>
          <a:p>
            <a:r>
              <a:rPr lang="en-US" dirty="0"/>
              <a:t>The common morality includes …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768E9F-603E-29EA-6F5A-BD7345850D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988" y="1258250"/>
            <a:ext cx="11430000" cy="48387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C97A7D1-98D8-746D-FC53-1946366658AA}"/>
              </a:ext>
            </a:extLst>
          </p:cNvPr>
          <p:cNvSpPr txBox="1"/>
          <p:nvPr/>
        </p:nvSpPr>
        <p:spPr>
          <a:xfrm>
            <a:off x="2934878" y="6611779"/>
            <a:ext cx="92571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chemeClr val="bg2">
                    <a:lumMod val="50000"/>
                  </a:schemeClr>
                </a:solidFill>
              </a:rPr>
              <a:t>Image: https://caregivereducationeotterbacher.wordpress.com/2019/01/26/a-matter-of-ethics-caregiver-need-through-an-ethical-lens%EF%BB%BF/</a:t>
            </a:r>
          </a:p>
        </p:txBody>
      </p:sp>
    </p:spTree>
    <p:extLst>
      <p:ext uri="{BB962C8B-B14F-4D97-AF65-F5344CB8AC3E}">
        <p14:creationId xmlns:p14="http://schemas.microsoft.com/office/powerpoint/2010/main" val="2104045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9F58A-5D0E-7A7C-605A-635E60897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9683"/>
            <a:ext cx="10515600" cy="1099032"/>
          </a:xfrm>
        </p:spPr>
        <p:txBody>
          <a:bodyPr/>
          <a:lstStyle/>
          <a:p>
            <a:pPr algn="ctr"/>
            <a:r>
              <a:rPr lang="en-US" dirty="0"/>
              <a:t>Principle 1: Respect for autonomy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3532A9-58C9-5C8A-BFAA-2006B11A0E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07505"/>
            <a:ext cx="7969577" cy="2212009"/>
          </a:xfrm>
        </p:spPr>
        <p:txBody>
          <a:bodyPr/>
          <a:lstStyle/>
          <a:p>
            <a:r>
              <a:rPr lang="en-US" sz="4000" dirty="0"/>
              <a:t>Liberty</a:t>
            </a:r>
          </a:p>
          <a:p>
            <a:r>
              <a:rPr lang="en-US" sz="4000" dirty="0"/>
              <a:t>Understanding</a:t>
            </a:r>
          </a:p>
          <a:p>
            <a:r>
              <a:rPr lang="en-US" sz="4000" dirty="0"/>
              <a:t>Agency</a:t>
            </a:r>
            <a:endParaRPr lang="en-US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C35177-F281-D7F7-E4C4-82C23ABF9464}"/>
              </a:ext>
            </a:extLst>
          </p:cNvPr>
          <p:cNvSpPr txBox="1"/>
          <p:nvPr/>
        </p:nvSpPr>
        <p:spPr>
          <a:xfrm>
            <a:off x="443060" y="4874555"/>
            <a:ext cx="1174894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3600" dirty="0"/>
              <a:t>Kant: “</a:t>
            </a:r>
            <a:r>
              <a:rPr lang="en-US" sz="3600" i="1" dirty="0"/>
              <a:t>So act that you use humanity, whether in your own person or in the person of any other, always at the same time as an end, never merely as a means.</a:t>
            </a:r>
            <a:r>
              <a:rPr lang="en-US" sz="3600" dirty="0"/>
              <a:t>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7BD5A6-66AC-C9F2-CEB5-D0CA2B1C63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2510" y="1588714"/>
            <a:ext cx="4652521" cy="3103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2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83A91-AC39-5112-0127-F82CCCF4B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Informed consent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B461B0-034D-24E1-F439-289AC441F6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3932" y="1514170"/>
            <a:ext cx="10515600" cy="4351338"/>
          </a:xfrm>
        </p:spPr>
        <p:txBody>
          <a:bodyPr/>
          <a:lstStyle/>
          <a:p>
            <a:pPr marL="571500" indent="-571500">
              <a:buFont typeface="+mj-lt"/>
              <a:buAutoNum type="romanUcPeriod"/>
            </a:pPr>
            <a:r>
              <a:rPr lang="en-US" dirty="0"/>
              <a:t>Threshold elements</a:t>
            </a:r>
          </a:p>
          <a:p>
            <a:pPr marL="1028700" lvl="1" indent="-571500">
              <a:buFont typeface="+mj-lt"/>
              <a:buAutoNum type="arabicPeriod"/>
            </a:pPr>
            <a:r>
              <a:rPr lang="en-US" dirty="0"/>
              <a:t>Competence (ability to understand and decide)</a:t>
            </a:r>
          </a:p>
          <a:p>
            <a:pPr marL="1028700" lvl="1" indent="-571500">
              <a:buFont typeface="+mj-lt"/>
              <a:buAutoNum type="arabicPeriod"/>
            </a:pPr>
            <a:r>
              <a:rPr lang="en-US" dirty="0"/>
              <a:t>Voluntariness (in deciding)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/>
              <a:t>Information elements</a:t>
            </a:r>
          </a:p>
          <a:p>
            <a:pPr marL="1028700" lvl="1" indent="-571500">
              <a:buFont typeface="+mj-lt"/>
              <a:buAutoNum type="arabicPeriod" startAt="3"/>
            </a:pPr>
            <a:r>
              <a:rPr lang="en-US" dirty="0"/>
              <a:t>Disclosure (of material information)</a:t>
            </a:r>
          </a:p>
          <a:p>
            <a:pPr marL="1028700" lvl="1" indent="-571500">
              <a:buFont typeface="+mj-lt"/>
              <a:buAutoNum type="arabicPeriod" startAt="3"/>
            </a:pPr>
            <a:r>
              <a:rPr lang="en-US" dirty="0"/>
              <a:t>Recommendation (of a plan)</a:t>
            </a:r>
          </a:p>
          <a:p>
            <a:pPr marL="1028700" lvl="1" indent="-571500">
              <a:buFont typeface="+mj-lt"/>
              <a:buAutoNum type="arabicPeriod" startAt="3"/>
            </a:pPr>
            <a:r>
              <a:rPr lang="en-US" dirty="0"/>
              <a:t>Understanding (of 3 and 4)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/>
              <a:t>Consent elements</a:t>
            </a:r>
          </a:p>
          <a:p>
            <a:pPr marL="1028700" lvl="1" indent="-571500">
              <a:buFont typeface="+mj-lt"/>
              <a:buAutoNum type="arabicPeriod" startAt="6"/>
            </a:pPr>
            <a:r>
              <a:rPr lang="en-US" dirty="0"/>
              <a:t>Decision (in favor of a plan)</a:t>
            </a:r>
          </a:p>
          <a:p>
            <a:pPr marL="1028700" lvl="1" indent="-571500">
              <a:buFont typeface="+mj-lt"/>
              <a:buAutoNum type="arabicPeriod" startAt="6"/>
            </a:pPr>
            <a:r>
              <a:rPr lang="en-US" dirty="0"/>
              <a:t>Authorization (of the chosen plan)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77DB73-AC9B-D367-19B6-968E92E800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6839" y="365125"/>
            <a:ext cx="3324225" cy="29146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B293073-7C9D-2809-DF8C-4F73C03FE5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6368" y="3689839"/>
            <a:ext cx="3324696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999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9C8BD-0A48-0213-5CB3-96DDA19F0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56" y="311149"/>
            <a:ext cx="6011944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Principle 2: Nonmaleficence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EA5663-ADCE-D2E0-F28E-821E9402DD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8784"/>
            <a:ext cx="10515600" cy="13255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Consequentialism</a:t>
            </a:r>
          </a:p>
          <a:p>
            <a:pPr marL="0" indent="0" algn="ctr">
              <a:buNone/>
            </a:pPr>
            <a:r>
              <a:rPr lang="en-US" sz="4000" dirty="0"/>
              <a:t>Utilitarianism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C506A29-71D2-E9C3-DBAE-B71E5F4EC11C}"/>
              </a:ext>
            </a:extLst>
          </p:cNvPr>
          <p:cNvSpPr txBox="1">
            <a:spLocks/>
          </p:cNvSpPr>
          <p:nvPr/>
        </p:nvSpPr>
        <p:spPr>
          <a:xfrm>
            <a:off x="6703243" y="311149"/>
            <a:ext cx="54047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000" dirty="0">
                <a:solidFill>
                  <a:srgbClr val="0070C0"/>
                </a:solidFill>
              </a:rPr>
              <a:t>Principle 3: Beneficence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D0B1219-EA99-22CB-9F3D-BDB5BA23DFC7}"/>
              </a:ext>
            </a:extLst>
          </p:cNvPr>
          <p:cNvCxnSpPr>
            <a:cxnSpLocks/>
          </p:cNvCxnSpPr>
          <p:nvPr/>
        </p:nvCxnSpPr>
        <p:spPr>
          <a:xfrm>
            <a:off x="5923174" y="2724347"/>
            <a:ext cx="0" cy="384613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6EB5867-5692-11CC-57F6-BB7BFFEEAC07}"/>
              </a:ext>
            </a:extLst>
          </p:cNvPr>
          <p:cNvSpPr txBox="1">
            <a:spLocks/>
          </p:cNvSpPr>
          <p:nvPr/>
        </p:nvSpPr>
        <p:spPr>
          <a:xfrm>
            <a:off x="838200" y="2966696"/>
            <a:ext cx="5084974" cy="672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i="1" dirty="0">
                <a:solidFill>
                  <a:srgbClr val="FF0000"/>
                </a:solidFill>
              </a:rPr>
              <a:t>Primum non </a:t>
            </a:r>
            <a:r>
              <a:rPr lang="en-US" sz="3200" i="1" dirty="0" err="1">
                <a:solidFill>
                  <a:srgbClr val="FF0000"/>
                </a:solidFill>
              </a:rPr>
              <a:t>nocere</a:t>
            </a:r>
            <a:endParaRPr lang="en-US" sz="3200" i="1" dirty="0">
              <a:solidFill>
                <a:srgbClr val="FF0000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F08DF-526F-85A0-6C24-130C8BD10CE8}"/>
              </a:ext>
            </a:extLst>
          </p:cNvPr>
          <p:cNvSpPr txBox="1">
            <a:spLocks/>
          </p:cNvSpPr>
          <p:nvPr/>
        </p:nvSpPr>
        <p:spPr>
          <a:xfrm>
            <a:off x="6188927" y="2966696"/>
            <a:ext cx="5919017" cy="360378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rgbClr val="0070C0"/>
                </a:solidFill>
              </a:rPr>
              <a:t>Positive beneficence vs. Utility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rgbClr val="0070C0"/>
                </a:solidFill>
              </a:rPr>
              <a:t>Specific vs. General beneficence</a:t>
            </a:r>
          </a:p>
          <a:p>
            <a:pPr marL="0" indent="0">
              <a:buNone/>
            </a:pPr>
            <a:endParaRPr lang="en-US" sz="32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srgbClr val="0070C0"/>
                </a:solidFill>
              </a:rPr>
              <a:t>Cost-benefit analysis (CBA)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70C0"/>
                </a:solidFill>
              </a:rPr>
              <a:t>Cost-effectiveness analysis (CEA)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70C0"/>
                </a:solidFill>
              </a:rPr>
              <a:t>Quality-adjusted life years (QALYs)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030686D-95B4-7650-1C0D-AA9D99CC17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428" y="3552040"/>
            <a:ext cx="3714750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E6E347A-CB70-5830-D70E-643591367AD8}"/>
              </a:ext>
            </a:extLst>
          </p:cNvPr>
          <p:cNvSpPr txBox="1"/>
          <p:nvPr/>
        </p:nvSpPr>
        <p:spPr>
          <a:xfrm>
            <a:off x="9760591" y="6546851"/>
            <a:ext cx="23975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Image: https://donoharmmedicine.org/</a:t>
            </a:r>
          </a:p>
        </p:txBody>
      </p:sp>
    </p:spTree>
    <p:extLst>
      <p:ext uri="{BB962C8B-B14F-4D97-AF65-F5344CB8AC3E}">
        <p14:creationId xmlns:p14="http://schemas.microsoft.com/office/powerpoint/2010/main" val="2350028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57313BA-633A-237D-B8D9-F1AC7FEA4C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B4590C-8868-4453-1EF4-23190ADD8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US" sz="5000" dirty="0"/>
              <a:t>Principle 4: Justice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E1098-0903-9C6F-25CF-6782A5E349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r>
              <a:rPr lang="en-US" sz="2200"/>
              <a:t>Justice as fairness (Rawls)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/>
              <a:t>Liberty principle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/>
              <a:t>Distribution principle</a:t>
            </a:r>
          </a:p>
          <a:p>
            <a:r>
              <a:rPr lang="en-US" sz="2200"/>
              <a:t>Egalitarian theory (Daniels)</a:t>
            </a:r>
          </a:p>
          <a:p>
            <a:r>
              <a:rPr lang="en-US" sz="2200"/>
              <a:t>Capability theory (Sen and Nussbaum)</a:t>
            </a:r>
          </a:p>
          <a:p>
            <a:r>
              <a:rPr lang="en-US" sz="2200"/>
              <a:t>Well-being theory (Powers and Faden)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84CA57-9F75-BCC8-B336-DB3E5C353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2282" y="1326235"/>
            <a:ext cx="7009218" cy="420553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64E3C13-9898-52E8-33B2-656294650ED2}"/>
              </a:ext>
            </a:extLst>
          </p:cNvPr>
          <p:cNvSpPr txBox="1"/>
          <p:nvPr/>
        </p:nvSpPr>
        <p:spPr>
          <a:xfrm>
            <a:off x="6816933" y="6611779"/>
            <a:ext cx="53750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</a:rPr>
              <a:t>Image: https://jborden.com/2019/09/07/using-the-veil-of-ignorance-to-create-a-just-society/</a:t>
            </a:r>
          </a:p>
        </p:txBody>
      </p:sp>
    </p:spTree>
    <p:extLst>
      <p:ext uri="{BB962C8B-B14F-4D97-AF65-F5344CB8AC3E}">
        <p14:creationId xmlns:p14="http://schemas.microsoft.com/office/powerpoint/2010/main" val="361038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F32004-0553-437B-BF28-E828B4CE2B40}"/>
              </a:ext>
            </a:extLst>
          </p:cNvPr>
          <p:cNvSpPr txBox="1"/>
          <p:nvPr/>
        </p:nvSpPr>
        <p:spPr>
          <a:xfrm>
            <a:off x="2933700" y="5184946"/>
            <a:ext cx="6324600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Maximin principle: Maximize the benefit for the least well off.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68D296F-1467-42C3-50DF-0C8A67A412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4056658"/>
              </p:ext>
            </p:extLst>
          </p:nvPr>
        </p:nvGraphicFramePr>
        <p:xfrm>
          <a:off x="2298045" y="1134445"/>
          <a:ext cx="7595910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9182">
                  <a:extLst>
                    <a:ext uri="{9D8B030D-6E8A-4147-A177-3AD203B41FA5}">
                      <a16:colId xmlns:a16="http://schemas.microsoft.com/office/drawing/2014/main" val="1220452476"/>
                    </a:ext>
                  </a:extLst>
                </a:gridCol>
                <a:gridCol w="1519182">
                  <a:extLst>
                    <a:ext uri="{9D8B030D-6E8A-4147-A177-3AD203B41FA5}">
                      <a16:colId xmlns:a16="http://schemas.microsoft.com/office/drawing/2014/main" val="1186533344"/>
                    </a:ext>
                  </a:extLst>
                </a:gridCol>
                <a:gridCol w="1519182">
                  <a:extLst>
                    <a:ext uri="{9D8B030D-6E8A-4147-A177-3AD203B41FA5}">
                      <a16:colId xmlns:a16="http://schemas.microsoft.com/office/drawing/2014/main" val="1992258747"/>
                    </a:ext>
                  </a:extLst>
                </a:gridCol>
                <a:gridCol w="1519182">
                  <a:extLst>
                    <a:ext uri="{9D8B030D-6E8A-4147-A177-3AD203B41FA5}">
                      <a16:colId xmlns:a16="http://schemas.microsoft.com/office/drawing/2014/main" val="3200670045"/>
                    </a:ext>
                  </a:extLst>
                </a:gridCol>
                <a:gridCol w="1519182">
                  <a:extLst>
                    <a:ext uri="{9D8B030D-6E8A-4147-A177-3AD203B41FA5}">
                      <a16:colId xmlns:a16="http://schemas.microsoft.com/office/drawing/2014/main" val="1965466649"/>
                    </a:ext>
                  </a:extLst>
                </a:gridCol>
              </a:tblGrid>
              <a:tr h="368885">
                <a:tc>
                  <a:txBody>
                    <a:bodyPr/>
                    <a:lstStyle/>
                    <a:p>
                      <a:endParaRPr lang="en-US" sz="4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</a:rPr>
                        <a:t>Circumstances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6956480"/>
                  </a:ext>
                </a:extLst>
              </a:tr>
              <a:tr h="368885">
                <a:tc>
                  <a:txBody>
                    <a:bodyPr/>
                    <a:lstStyle/>
                    <a:p>
                      <a:endParaRPr lang="en-US" sz="4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c</a:t>
                      </a:r>
                      <a:r>
                        <a:rPr lang="en-US" sz="4000" baseline="-250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c</a:t>
                      </a:r>
                      <a:r>
                        <a:rPr lang="en-US" sz="4000" baseline="-250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c</a:t>
                      </a:r>
                      <a:r>
                        <a:rPr lang="en-US" sz="4000" baseline="-25000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4506627"/>
                  </a:ext>
                </a:extLst>
              </a:tr>
              <a:tr h="368885">
                <a:tc rowSpan="3">
                  <a:txBody>
                    <a:bodyPr/>
                    <a:lstStyle/>
                    <a:p>
                      <a:pPr algn="ctr"/>
                      <a:r>
                        <a:rPr lang="en-US" sz="4000" b="1" dirty="0"/>
                        <a:t>Decisions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d</a:t>
                      </a:r>
                      <a:r>
                        <a:rPr lang="en-US" sz="4000" baseline="-250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-5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-5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5423704"/>
                  </a:ext>
                </a:extLst>
              </a:tr>
              <a:tr h="36888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d</a:t>
                      </a:r>
                      <a:r>
                        <a:rPr lang="en-US" sz="4000" baseline="-250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0353708"/>
                  </a:ext>
                </a:extLst>
              </a:tr>
              <a:tr h="36888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d</a:t>
                      </a:r>
                      <a:r>
                        <a:rPr lang="en-US" sz="4000" baseline="-25000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9753009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1ED34D-35EA-1E40-C818-76C311E8B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9128" y="638089"/>
            <a:ext cx="4818888" cy="1476801"/>
          </a:xfrm>
        </p:spPr>
        <p:txBody>
          <a:bodyPr anchor="b">
            <a:normAutofit/>
          </a:bodyPr>
          <a:lstStyle/>
          <a:p>
            <a:r>
              <a:rPr lang="en-US" sz="5400" u="sng"/>
              <a:t>Applications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621B41-360F-9431-B96A-F6257D540E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757" y="1222872"/>
            <a:ext cx="6236406" cy="4412256"/>
          </a:xfrm>
          <a:prstGeom prst="rect">
            <a:avLst/>
          </a:prstGeom>
        </p:spPr>
      </p:pic>
      <p:sp>
        <p:nvSpPr>
          <p:cNvPr id="13" name="sketch line">
            <a:extLst>
              <a:ext uri="{FF2B5EF4-FFF2-40B4-BE49-F238E27FC236}">
                <a16:creationId xmlns:a16="http://schemas.microsoft.com/office/drawing/2014/main" id="{953EE71A-6488-4203-A7C4-77102FD0D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912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73C081-3470-5469-8B62-A2E6FD0E57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9128" y="2664886"/>
            <a:ext cx="4818888" cy="3550789"/>
          </a:xfrm>
        </p:spPr>
        <p:txBody>
          <a:bodyPr anchor="t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/>
              <a:t>Respect for autonomy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Nonmaleficence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Beneficence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Justice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8B1C36-825B-E3ED-2F55-9B73332F4DD6}"/>
              </a:ext>
            </a:extLst>
          </p:cNvPr>
          <p:cNvSpPr txBox="1"/>
          <p:nvPr/>
        </p:nvSpPr>
        <p:spPr>
          <a:xfrm>
            <a:off x="0" y="6457890"/>
            <a:ext cx="47699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</a:rPr>
              <a:t>Image: https://www.themedicportal.com/application-guide/medical-school-interview/medical-ethics/medical-ethics-autonomy/</a:t>
            </a:r>
            <a:endParaRPr lang="en-US" sz="100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0419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261715668F6654A84B050516820A01E" ma:contentTypeVersion="14" ma:contentTypeDescription="Create a new document." ma:contentTypeScope="" ma:versionID="4feada6d848273257f372c6f4e2698f5">
  <xsd:schema xmlns:xsd="http://www.w3.org/2001/XMLSchema" xmlns:xs="http://www.w3.org/2001/XMLSchema" xmlns:p="http://schemas.microsoft.com/office/2006/metadata/properties" xmlns:ns2="141ccd18-d83e-4bed-9525-04fdd4fc676e" xmlns:ns3="c43f696e-320a-443d-b9e7-bf7ccdd1ea5a" targetNamespace="http://schemas.microsoft.com/office/2006/metadata/properties" ma:root="true" ma:fieldsID="4121604b9227acdf4c71d3ec12fea064" ns2:_="" ns3:_="">
    <xsd:import namespace="141ccd18-d83e-4bed-9525-04fdd4fc676e"/>
    <xsd:import namespace="c43f696e-320a-443d-b9e7-bf7ccdd1ea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DateTaken" minOccurs="0"/>
                <xsd:element ref="ns2:MediaServiceSearchProperti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1ccd18-d83e-4bed-9525-04fdd4fc67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4e457497-ed84-42a9-879f-f33eea52321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3f696e-320a-443d-b9e7-bf7ccdd1ea5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3ca262ce-f239-41cc-9d0e-e2c2d71a2fcd}" ma:internalName="TaxCatchAll" ma:showField="CatchAllData" ma:web="c43f696e-320a-443d-b9e7-bf7ccdd1ea5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43f696e-320a-443d-b9e7-bf7ccdd1ea5a" xsi:nil="true"/>
    <lcf76f155ced4ddcb4097134ff3c332f xmlns="141ccd18-d83e-4bed-9525-04fdd4fc676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A521451-ABA3-4020-A064-78A10699CB23}"/>
</file>

<file path=customXml/itemProps2.xml><?xml version="1.0" encoding="utf-8"?>
<ds:datastoreItem xmlns:ds="http://schemas.openxmlformats.org/officeDocument/2006/customXml" ds:itemID="{550A20E9-A006-4FE0-90E9-DD43E439B84B}"/>
</file>

<file path=customXml/itemProps3.xml><?xml version="1.0" encoding="utf-8"?>
<ds:datastoreItem xmlns:ds="http://schemas.openxmlformats.org/officeDocument/2006/customXml" ds:itemID="{261FA59F-42F8-4234-AE16-3619ACE0A929}"/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578</Words>
  <Application>Microsoft Office PowerPoint</Application>
  <PresentationFormat>Widescreen</PresentationFormat>
  <Paragraphs>98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Aptos</vt:lpstr>
      <vt:lpstr>Aptos Display</vt:lpstr>
      <vt:lpstr>Arial</vt:lpstr>
      <vt:lpstr>Calibri</vt:lpstr>
      <vt:lpstr>Office Theme</vt:lpstr>
      <vt:lpstr>1_Office Theme</vt:lpstr>
      <vt:lpstr>Chapter 1 Moral Reasoning in a Medical Context</vt:lpstr>
      <vt:lpstr>Principlism</vt:lpstr>
      <vt:lpstr>The common morality includes …</vt:lpstr>
      <vt:lpstr>Principle 1: Respect for autonomy</vt:lpstr>
      <vt:lpstr>Informed consent</vt:lpstr>
      <vt:lpstr>Principle 2: Nonmaleficence</vt:lpstr>
      <vt:lpstr>Principle 4: Justice</vt:lpstr>
      <vt:lpstr>PowerPoint Presentation</vt:lpstr>
      <vt:lpstr>Applications</vt:lpstr>
      <vt:lpstr>Moral character</vt:lpstr>
      <vt:lpstr>Moral status</vt:lpstr>
      <vt:lpstr>Objections to principlism</vt:lpstr>
      <vt:lpstr>Alternatives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Matthew Altman</dc:creator>
  <cp:lastModifiedBy>Matthew Altman</cp:lastModifiedBy>
  <cp:revision>8</cp:revision>
  <dcterms:created xsi:type="dcterms:W3CDTF">2025-03-12T20:50:22Z</dcterms:created>
  <dcterms:modified xsi:type="dcterms:W3CDTF">2025-06-26T17:06:19Z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0x0101005261715668F6654A84B050516820A01E</vt:lpwstr>
  </property>
</Properties>
</file>