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94" r:id="rId3"/>
    <p:sldId id="287" r:id="rId4"/>
    <p:sldId id="288" r:id="rId5"/>
    <p:sldId id="289" r:id="rId6"/>
    <p:sldId id="290" r:id="rId7"/>
    <p:sldId id="291" r:id="rId8"/>
    <p:sldId id="286" r:id="rId9"/>
    <p:sldId id="292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0CAB-1679-79F4-439B-B0BB01170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E8743-7181-8C77-8D24-EEF5842DA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50A4D-4BB8-8E12-0359-B32C81F9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64A13-3595-CF3C-3AF0-FCAAA205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5B5EC-53B8-2DD1-9644-5C4ABCEB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1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B4AE-C718-3387-361B-544F6179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FEBE9-462E-697B-722B-8FEB3891E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83FBE-6E7D-2C00-1D5C-82B3894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C9F18-6894-EC24-13E5-2150AC5E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1F1D0-47A8-85C8-6DF7-1CC12218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7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A79A5D-2A87-A6B0-7B2E-995CF30A9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98A94-747B-3334-096E-0F8C0A0C4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BA601-DA1B-1821-279A-FBC1A2F2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9CFE7-9080-1C37-8F7E-9FDA14A2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C0757-3BED-81F9-8003-7AC832D4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8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3585-952E-53DE-B6B7-A94516AC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33F4C-7FB8-8AE2-DF7A-249BE7455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646AE-6F4B-5AF9-2448-9905124B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0F493-7F6B-F126-9DC2-13CD0F52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C4C8-86B1-6932-16E0-EC476D42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5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58B8-2586-A299-7FBC-E1841FA8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6297F-820F-26E0-934D-B839209B7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2347F-66E0-DB8F-03BD-A3B5F3B5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E2848-FC6D-D16B-19A0-1C0C85D5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AE33-6B38-09F5-3F9B-F5B7BF36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9B9E-FDDE-DA09-1013-B7347C7D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48C54-C348-D948-CA7D-F96048FFC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486F0-0666-E7FC-B646-4427C3D76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CDCA6-9341-8261-0702-1A230CBE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BED63-40F1-F2F8-4AB8-2119B04C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E3BEE-AFCE-13DE-5AA7-B882CB45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6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4C32-AFF0-47EC-7016-457CE7DC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96963-4BC2-0E83-9C6B-D53922F3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AA7E6-58ED-87BF-A307-BE87DD0D3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8ECF4-0A31-7CEF-3B99-FBDFB171B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67C4D-42DF-3CF2-265E-C1BAFAC96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2FB14-8D43-1F29-B432-D8D6CBA1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542E25-2BAA-ADA4-CA01-A36FD015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BABE7D-1331-7281-1836-86D5B5AF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4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69F6-BD4B-AB23-39B8-E2264C44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83BEF-D945-FB70-4F7B-889DFE34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CEE35-8416-2DBB-AA9D-C2494E6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0A07D-53E1-3E61-05EA-0F09660D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1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628E1A-17FB-30CF-7AB1-3D148344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648CF-FC54-A1DA-0D72-92AD0377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E55BF-B090-B06F-3588-512660F4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74CA-8922-4859-C096-592D646B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7E73B-E1D0-7D99-C856-463C4658A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3E5FF-4795-38F3-226E-C50E2CDE1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61A00-1786-3798-8868-9D983033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AC1AD-9EB6-B113-5B5A-67A0BD27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8DF11-8801-5F09-961B-407E8A56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0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C117-37AD-1808-D733-69A28722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F33C1D-4C14-427C-05F7-9CCDA00E3A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EB192-64B1-5E68-D46C-D8924E36A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4E5CB-0D3C-2524-EFC6-90211ECD3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98128-5B66-0BBE-0C2A-9745740D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68251-440B-9E6E-C82B-433FAAF4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0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9C8F16-1343-1564-26DF-53E92F55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85B95-5F50-9EDA-110D-C581896F9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3CC5D-D3A4-B8FB-A86B-368293FE4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ABF07-AFBE-2518-1433-C7A013C3B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91D26-B2DD-4044-21A8-AF24B1807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7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B0E4D9-296E-AF69-5C63-E30D0A62B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75" y="315912"/>
            <a:ext cx="6619875" cy="6226175"/>
          </a:xfrm>
        </p:spPr>
        <p:txBody>
          <a:bodyPr>
            <a:normAutofit/>
          </a:bodyPr>
          <a:lstStyle/>
          <a:p>
            <a:r>
              <a:rPr lang="en-US" sz="6000" u="sng" dirty="0"/>
              <a:t>Chapter 10</a:t>
            </a:r>
            <a:br>
              <a:rPr lang="en-US" sz="6000" u="sng" dirty="0"/>
            </a:br>
            <a:r>
              <a:rPr lang="en-US" sz="6000" dirty="0"/>
              <a:t>Allocating Scarce Medical Resources</a:t>
            </a:r>
          </a:p>
        </p:txBody>
      </p:sp>
      <p:pic>
        <p:nvPicPr>
          <p:cNvPr id="10" name="Content Placeholder 9" descr="A back cover of a medical ethics book&#10;&#10;AI-generated content may be incorrect.">
            <a:extLst>
              <a:ext uri="{FF2B5EF4-FFF2-40B4-BE49-F238E27FC236}">
                <a16:creationId xmlns:a16="http://schemas.microsoft.com/office/drawing/2014/main" id="{C0BC9DD0-C80B-08DB-950E-2BB6E1973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5"/>
          <a:stretch/>
        </p:blipFill>
        <p:spPr>
          <a:xfrm>
            <a:off x="428624" y="74533"/>
            <a:ext cx="4505325" cy="6708934"/>
          </a:xfrm>
        </p:spPr>
      </p:pic>
    </p:spTree>
    <p:extLst>
      <p:ext uri="{BB962C8B-B14F-4D97-AF65-F5344CB8AC3E}">
        <p14:creationId xmlns:p14="http://schemas.microsoft.com/office/powerpoint/2010/main" val="137170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5A4B-EC61-F57C-7A8F-C135DC14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5575"/>
            <a:ext cx="10515600" cy="949325"/>
          </a:xfrm>
        </p:spPr>
        <p:txBody>
          <a:bodyPr/>
          <a:lstStyle/>
          <a:p>
            <a:pPr algn="ctr"/>
            <a:r>
              <a:rPr lang="en-US" u="sng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6ACB0-D824-D856-3DA9-BC8BAA78A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62" y="1183068"/>
            <a:ext cx="6171675" cy="5446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E38C6D-1037-F9DC-AFC7-E3E665349BDB}"/>
              </a:ext>
            </a:extLst>
          </p:cNvPr>
          <p:cNvSpPr txBox="1"/>
          <p:nvPr/>
        </p:nvSpPr>
        <p:spPr>
          <a:xfrm rot="16200000">
            <a:off x="9385302" y="4051302"/>
            <a:ext cx="5367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https://www.thelancet.com/journals/lanres/article/PIIS2213-2600%2820%2930580-4/fulltext</a:t>
            </a:r>
          </a:p>
        </p:txBody>
      </p:sp>
    </p:spTree>
    <p:extLst>
      <p:ext uri="{BB962C8B-B14F-4D97-AF65-F5344CB8AC3E}">
        <p14:creationId xmlns:p14="http://schemas.microsoft.com/office/powerpoint/2010/main" val="359935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F73A1-F192-B581-ECF6-CF47C71E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23"/>
            <a:ext cx="10515600" cy="976178"/>
          </a:xfrm>
        </p:spPr>
        <p:txBody>
          <a:bodyPr/>
          <a:lstStyle/>
          <a:p>
            <a:pPr algn="ctr"/>
            <a:r>
              <a:rPr lang="en-US" dirty="0"/>
              <a:t>Triage as early form of healthcare rationing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49C6-6FF4-2DE0-EE6A-3547D5161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219201"/>
            <a:ext cx="11020425" cy="1790700"/>
          </a:xfrm>
        </p:spPr>
        <p:txBody>
          <a:bodyPr>
            <a:normAutofit/>
          </a:bodyPr>
          <a:lstStyle/>
          <a:p>
            <a:r>
              <a:rPr lang="en-US" sz="3200" dirty="0"/>
              <a:t>From the French </a:t>
            </a:r>
            <a:r>
              <a:rPr lang="en-US" sz="3200" i="1" dirty="0"/>
              <a:t>trier</a:t>
            </a:r>
            <a:r>
              <a:rPr lang="en-US" sz="3200" dirty="0"/>
              <a:t> (“to sort”)</a:t>
            </a:r>
          </a:p>
          <a:p>
            <a:r>
              <a:rPr lang="en-US" sz="3200" dirty="0"/>
              <a:t>Military contexts (e.g., World War I)</a:t>
            </a:r>
          </a:p>
          <a:p>
            <a:r>
              <a:rPr lang="en-US" sz="3200" dirty="0"/>
              <a:t>Three categories</a:t>
            </a:r>
          </a:p>
        </p:txBody>
      </p:sp>
      <p:pic>
        <p:nvPicPr>
          <p:cNvPr id="1026" name="Picture 2" descr="Battlefield Medicine: Triage-Field Hospital Section">
            <a:extLst>
              <a:ext uri="{FF2B5EF4-FFF2-40B4-BE49-F238E27FC236}">
                <a16:creationId xmlns:a16="http://schemas.microsoft.com/office/drawing/2014/main" id="{BBB64F1D-0701-2FE8-AECD-64845423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3322525"/>
            <a:ext cx="4876800" cy="342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04C444-DFB4-A4D1-E1A6-55A71278620A}"/>
              </a:ext>
            </a:extLst>
          </p:cNvPr>
          <p:cNvSpPr txBox="1">
            <a:spLocks/>
          </p:cNvSpPr>
          <p:nvPr/>
        </p:nvSpPr>
        <p:spPr>
          <a:xfrm>
            <a:off x="333375" y="2905125"/>
            <a:ext cx="6448425" cy="3786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Patients likely to live without immediate treatment</a:t>
            </a:r>
          </a:p>
          <a:p>
            <a:pPr lvl="1"/>
            <a:r>
              <a:rPr lang="en-US" sz="2800" dirty="0"/>
              <a:t>Patients likely to die even with immediate treatment</a:t>
            </a:r>
          </a:p>
          <a:p>
            <a:pPr lvl="1"/>
            <a:r>
              <a:rPr lang="en-US" sz="2800" dirty="0"/>
              <a:t>Patients for whom immediate treatment would dramatically affect their health outcome [highest priority]</a:t>
            </a:r>
          </a:p>
        </p:txBody>
      </p:sp>
    </p:spTree>
    <p:extLst>
      <p:ext uri="{BB962C8B-B14F-4D97-AF65-F5344CB8AC3E}">
        <p14:creationId xmlns:p14="http://schemas.microsoft.com/office/powerpoint/2010/main" val="42243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52F8-D566-2443-0F8D-C4E7F482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82562"/>
            <a:ext cx="10515600" cy="9969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“God Committee”</a:t>
            </a:r>
            <a:br>
              <a:rPr lang="en-US" dirty="0"/>
            </a:br>
            <a:r>
              <a:rPr lang="en-US" dirty="0"/>
              <a:t>Seattle Artificial Kidney Center, early 1960s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28A8F-5560-1A86-EFD7-CA844928D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254125"/>
            <a:ext cx="11430000" cy="5421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/>
              <a:t>Selection criteria:</a:t>
            </a:r>
          </a:p>
          <a:p>
            <a:r>
              <a:rPr lang="en-US" sz="1700" dirty="0"/>
              <a:t>a stable, emotionally mature, responsible citizen disabled by the symptoms of </a:t>
            </a:r>
            <a:r>
              <a:rPr lang="en-US" sz="1700" dirty="0" err="1"/>
              <a:t>uraemia</a:t>
            </a:r>
            <a:r>
              <a:rPr lang="en-US" sz="1700" dirty="0"/>
              <a:t> [waste products in the blood due to worsening renal function];</a:t>
            </a:r>
          </a:p>
          <a:p>
            <a:r>
              <a:rPr lang="en-US" sz="1700" dirty="0"/>
              <a:t>absence of long-standing hypertension and its permanent complications, particularly coronary artery disease and cerebrovascular disease;</a:t>
            </a:r>
          </a:p>
          <a:p>
            <a:r>
              <a:rPr lang="en-US" sz="1700" dirty="0"/>
              <a:t>demonstrated willingness to cooperate in carrying out the prescribed treatment, especially the dietary restrictions;</a:t>
            </a:r>
          </a:p>
          <a:p>
            <a:r>
              <a:rPr lang="en-US" sz="1700" dirty="0"/>
              <a:t>age 25–45 years;</a:t>
            </a:r>
          </a:p>
          <a:p>
            <a:r>
              <a:rPr lang="en-US" sz="1700" dirty="0"/>
              <a:t>slow deterioration of renal function (serum creatinine 8–12 mg/dl), since any residual function simplified the therapeutic problem;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90363-0D47-0EC3-8C21-02A4C9EFB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25" y="3881804"/>
            <a:ext cx="4314825" cy="286919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ABC3A3-FA3A-59D0-7759-85BDEA94BDBB}"/>
              </a:ext>
            </a:extLst>
          </p:cNvPr>
          <p:cNvSpPr txBox="1">
            <a:spLocks/>
          </p:cNvSpPr>
          <p:nvPr/>
        </p:nvSpPr>
        <p:spPr>
          <a:xfrm>
            <a:off x="552450" y="4045945"/>
            <a:ext cx="6781799" cy="270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six months residence in the area (Washington, Alaska, Idaho, Montana and Oregon);</a:t>
            </a:r>
          </a:p>
          <a:p>
            <a:r>
              <a:rPr lang="en-US" sz="1700" dirty="0"/>
              <a:t>financial support;</a:t>
            </a:r>
          </a:p>
          <a:p>
            <a:r>
              <a:rPr lang="en-US" sz="1700" dirty="0"/>
              <a:t>value to the community;</a:t>
            </a:r>
          </a:p>
          <a:p>
            <a:r>
              <a:rPr lang="en-US" sz="1700" dirty="0"/>
              <a:t>potential for rehabilitation;</a:t>
            </a:r>
          </a:p>
          <a:p>
            <a:r>
              <a:rPr lang="en-US" sz="1700" dirty="0"/>
              <a:t>psychological and psychiatric compatibility; and</a:t>
            </a:r>
          </a:p>
          <a:p>
            <a:r>
              <a:rPr lang="en-US" sz="1700" dirty="0"/>
              <a:t>children and young adults who were not potentially self-supporting were excluded.</a:t>
            </a:r>
          </a:p>
        </p:txBody>
      </p:sp>
    </p:spTree>
    <p:extLst>
      <p:ext uri="{BB962C8B-B14F-4D97-AF65-F5344CB8AC3E}">
        <p14:creationId xmlns:p14="http://schemas.microsoft.com/office/powerpoint/2010/main" val="65876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ED61A-AC1C-2D11-330A-550E1CA0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9876"/>
            <a:ext cx="12192000" cy="930274"/>
          </a:xfrm>
        </p:spPr>
        <p:txBody>
          <a:bodyPr/>
          <a:lstStyle/>
          <a:p>
            <a:pPr algn="ctr"/>
            <a:r>
              <a:rPr lang="en-US" dirty="0"/>
              <a:t>Principles of allocation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D66AE-40E6-E6D3-288A-60D415544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950" y="1285876"/>
            <a:ext cx="5657850" cy="530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Category one: Treating people equally</a:t>
            </a:r>
          </a:p>
          <a:p>
            <a:pPr marL="685800" indent="-457200">
              <a:buFont typeface="+mj-lt"/>
              <a:buAutoNum type="arabicPeriod"/>
            </a:pPr>
            <a:r>
              <a:rPr lang="en-US" dirty="0"/>
              <a:t>Lottery</a:t>
            </a:r>
          </a:p>
          <a:p>
            <a:pPr marL="685800" indent="-457200">
              <a:buFont typeface="+mj-lt"/>
              <a:buAutoNum type="arabicPeriod"/>
            </a:pPr>
            <a:r>
              <a:rPr lang="en-US" dirty="0"/>
              <a:t>First-come, first-served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Category two: Favoring the worst-off (</a:t>
            </a:r>
            <a:r>
              <a:rPr lang="en-US" u="sng" dirty="0" err="1"/>
              <a:t>prioritarianism</a:t>
            </a:r>
            <a:r>
              <a:rPr lang="en-US" u="sng" dirty="0"/>
              <a:t>)</a:t>
            </a:r>
          </a:p>
          <a:p>
            <a:pPr marL="742950" indent="-514350">
              <a:buFont typeface="+mj-lt"/>
              <a:buAutoNum type="arabicPeriod" startAt="3"/>
            </a:pPr>
            <a:r>
              <a:rPr lang="en-US" dirty="0"/>
              <a:t>Sickest first</a:t>
            </a:r>
          </a:p>
          <a:p>
            <a:pPr marL="1200150" lvl="1" indent="-514350"/>
            <a:r>
              <a:rPr lang="en-US" dirty="0"/>
              <a:t>Rule of rescue</a:t>
            </a:r>
          </a:p>
          <a:p>
            <a:pPr marL="742950" indent="-514350">
              <a:buFont typeface="+mj-lt"/>
              <a:buAutoNum type="arabicPeriod" startAt="3"/>
            </a:pPr>
            <a:r>
              <a:rPr lang="en-US" dirty="0"/>
              <a:t>Youngest first</a:t>
            </a:r>
          </a:p>
          <a:p>
            <a:pPr marL="1200150" lvl="1" indent="-514350"/>
            <a:r>
              <a:rPr lang="en-US" dirty="0"/>
              <a:t>Fair innings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33A253-7B30-71B7-6EF9-62AF1B2E1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4" y="1285876"/>
            <a:ext cx="5657849" cy="5076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Category three: Maximizing total benefits (utilitarianism)</a:t>
            </a:r>
          </a:p>
          <a:p>
            <a:pPr marL="685800" indent="-457200">
              <a:buFont typeface="+mj-lt"/>
              <a:buAutoNum type="arabicPeriod" startAt="5"/>
            </a:pPr>
            <a:r>
              <a:rPr lang="en-US" dirty="0"/>
              <a:t>Save the most lives</a:t>
            </a:r>
          </a:p>
          <a:p>
            <a:pPr marL="685800" indent="-457200">
              <a:buFont typeface="+mj-lt"/>
              <a:buAutoNum type="arabicPeriod" startAt="5"/>
            </a:pPr>
            <a:r>
              <a:rPr lang="en-US" dirty="0"/>
              <a:t>Prognosis or life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Category four: Promoting and rewarding social usefulness</a:t>
            </a:r>
          </a:p>
          <a:p>
            <a:pPr marL="742950" indent="-514350">
              <a:buFont typeface="+mj-lt"/>
              <a:buAutoNum type="arabicPeriod" startAt="7"/>
            </a:pPr>
            <a:r>
              <a:rPr lang="en-US" dirty="0"/>
              <a:t>Instrumental value</a:t>
            </a:r>
          </a:p>
          <a:p>
            <a:pPr marL="742950" indent="-514350">
              <a:buFont typeface="+mj-lt"/>
              <a:buAutoNum type="arabicPeriod" startAt="7"/>
            </a:pPr>
            <a:r>
              <a:rPr lang="en-US" dirty="0"/>
              <a:t>Reciprocity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AA47AB-1F6F-60AF-481E-05B62CB0B2DE}"/>
              </a:ext>
            </a:extLst>
          </p:cNvPr>
          <p:cNvCxnSpPr/>
          <p:nvPr/>
        </p:nvCxnSpPr>
        <p:spPr>
          <a:xfrm>
            <a:off x="5915022" y="1200150"/>
            <a:ext cx="0" cy="5162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11320B-CBAA-7292-D056-C8927D30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82650"/>
          </a:xfrm>
        </p:spPr>
        <p:txBody>
          <a:bodyPr/>
          <a:lstStyle/>
          <a:p>
            <a:pPr algn="ctr"/>
            <a:r>
              <a:rPr lang="en-US" dirty="0" err="1"/>
              <a:t>Principlism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261CE-9C4E-95DF-7F21-FC0FAE845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50" y="1190627"/>
            <a:ext cx="9658350" cy="2295525"/>
          </a:xfrm>
        </p:spPr>
        <p:txBody>
          <a:bodyPr>
            <a:normAutofit/>
          </a:bodyPr>
          <a:lstStyle/>
          <a:p>
            <a:r>
              <a:rPr lang="en-US" sz="3200" dirty="0"/>
              <a:t>Preconditions: Equal worth + fair opportunity</a:t>
            </a:r>
          </a:p>
          <a:p>
            <a:r>
              <a:rPr lang="en-US" sz="3200" dirty="0"/>
              <a:t>Utilitarianism</a:t>
            </a:r>
          </a:p>
          <a:p>
            <a:pPr lvl="1"/>
            <a:r>
              <a:rPr lang="en-US" sz="3200" dirty="0"/>
              <a:t>Medical utility: Health prospects</a:t>
            </a:r>
          </a:p>
          <a:p>
            <a:pPr lvl="1"/>
            <a:r>
              <a:rPr lang="en-US" sz="3200" dirty="0"/>
              <a:t>Social utility: Future contributions to society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1C2A9E-278B-899E-A728-7B3F833D1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962" y="3562350"/>
            <a:ext cx="2853175" cy="2859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169EB5-D940-8736-4E15-B8D8CB5F8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865" y="3562350"/>
            <a:ext cx="2853175" cy="28592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4D180E-3852-BF6A-4895-447FC510284D}"/>
              </a:ext>
            </a:extLst>
          </p:cNvPr>
          <p:cNvSpPr txBox="1"/>
          <p:nvPr/>
        </p:nvSpPr>
        <p:spPr>
          <a:xfrm>
            <a:off x="2940281" y="6421622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Beauchamp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98B0B-4E49-2842-C2C0-2B9ECE92A494}"/>
              </a:ext>
            </a:extLst>
          </p:cNvPr>
          <p:cNvSpPr txBox="1"/>
          <p:nvPr/>
        </p:nvSpPr>
        <p:spPr>
          <a:xfrm>
            <a:off x="7985796" y="6421622"/>
            <a:ext cx="113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Childress</a:t>
            </a:r>
          </a:p>
        </p:txBody>
      </p:sp>
    </p:spTree>
    <p:extLst>
      <p:ext uri="{BB962C8B-B14F-4D97-AF65-F5344CB8AC3E}">
        <p14:creationId xmlns:p14="http://schemas.microsoft.com/office/powerpoint/2010/main" val="359026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024A4-ABDB-3C34-57D4-937FA4DB3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31" y="263526"/>
            <a:ext cx="11697244" cy="360362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3200" u="sng" dirty="0"/>
              <a:t>Quality-adjusted life year (QALY)</a:t>
            </a:r>
          </a:p>
          <a:p>
            <a:pPr lvl="1"/>
            <a:r>
              <a:rPr lang="en-US" sz="2800" dirty="0"/>
              <a:t>Time + quality of life</a:t>
            </a:r>
          </a:p>
          <a:p>
            <a:pPr lvl="2"/>
            <a:r>
              <a:rPr lang="en-US" sz="2400" dirty="0"/>
              <a:t>Quality determined by: Health-related quality of life survey, time trade-off questions, or standard gamble questions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Measures benefits and burdens of medical interventions</a:t>
            </a:r>
          </a:p>
          <a:p>
            <a:pPr lvl="1"/>
            <a:r>
              <a:rPr lang="en-US" sz="2800" dirty="0"/>
              <a:t>Compare QALYs for alternatives </a:t>
            </a:r>
            <a:r>
              <a:rPr lang="en-US" sz="2800" dirty="0">
                <a:sym typeface="Wingdings" panose="05000000000000000000" pitchFamily="2" charset="2"/>
              </a:rPr>
              <a:t> Maximize the good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37CE9D-BADD-8D41-7533-33DE25360029}"/>
              </a:ext>
            </a:extLst>
          </p:cNvPr>
          <p:cNvCxnSpPr>
            <a:cxnSpLocks/>
          </p:cNvCxnSpPr>
          <p:nvPr/>
        </p:nvCxnSpPr>
        <p:spPr>
          <a:xfrm>
            <a:off x="2466975" y="2271712"/>
            <a:ext cx="74485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54187-18D4-140E-F061-3C2EB4AFD905}"/>
              </a:ext>
            </a:extLst>
          </p:cNvPr>
          <p:cNvCxnSpPr/>
          <p:nvPr/>
        </p:nvCxnSpPr>
        <p:spPr>
          <a:xfrm>
            <a:off x="2457450" y="2019299"/>
            <a:ext cx="0" cy="5048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40A502-3BA2-5047-2761-6EF4462272D8}"/>
              </a:ext>
            </a:extLst>
          </p:cNvPr>
          <p:cNvCxnSpPr/>
          <p:nvPr/>
        </p:nvCxnSpPr>
        <p:spPr>
          <a:xfrm>
            <a:off x="9915525" y="2019299"/>
            <a:ext cx="0" cy="5048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271FFA6-3ECF-1FF5-67A9-CBE3D5A0377A}"/>
              </a:ext>
            </a:extLst>
          </p:cNvPr>
          <p:cNvSpPr txBox="1"/>
          <p:nvPr/>
        </p:nvSpPr>
        <p:spPr>
          <a:xfrm>
            <a:off x="1917209" y="2524124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0 = death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D318C2-3323-86B8-A1FB-38A205A56211}"/>
              </a:ext>
            </a:extLst>
          </p:cNvPr>
          <p:cNvSpPr txBox="1"/>
          <p:nvPr/>
        </p:nvSpPr>
        <p:spPr>
          <a:xfrm>
            <a:off x="8543386" y="2524124"/>
            <a:ext cx="274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= one year of healthy life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956635-59E4-21B1-D1DE-F5D2D02FB543}"/>
              </a:ext>
            </a:extLst>
          </p:cNvPr>
          <p:cNvSpPr txBox="1">
            <a:spLocks/>
          </p:cNvSpPr>
          <p:nvPr/>
        </p:nvSpPr>
        <p:spPr>
          <a:xfrm>
            <a:off x="294730" y="4119561"/>
            <a:ext cx="11697243" cy="26320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u="sng" dirty="0"/>
              <a:t>Disability-adjusted life year (DALY)</a:t>
            </a:r>
          </a:p>
          <a:p>
            <a:pPr marL="685800"/>
            <a:r>
              <a:rPr lang="en-US" dirty="0"/>
              <a:t>Years lived with disability + Years of life lost</a:t>
            </a:r>
          </a:p>
          <a:p>
            <a:pPr marL="1143000" lvl="1"/>
            <a:r>
              <a:rPr lang="en-US" dirty="0"/>
              <a:t>Years with disability adjusted by: Disability weight</a:t>
            </a:r>
          </a:p>
          <a:p>
            <a:pPr marL="685800"/>
            <a:r>
              <a:rPr lang="en-US" dirty="0"/>
              <a:t>1 DALY = 1 year of healthy life lost</a:t>
            </a:r>
          </a:p>
          <a:p>
            <a:pPr marL="685800"/>
            <a:r>
              <a:rPr lang="en-US" dirty="0"/>
              <a:t>Measures overall disease burden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7F3B67-81E6-EE9A-4C86-7B65180408B1}"/>
              </a:ext>
            </a:extLst>
          </p:cNvPr>
          <p:cNvSpPr txBox="1"/>
          <p:nvPr/>
        </p:nvSpPr>
        <p:spPr>
          <a:xfrm rot="19027657">
            <a:off x="8354729" y="4303495"/>
            <a:ext cx="4048737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Discriminatory?</a:t>
            </a:r>
          </a:p>
        </p:txBody>
      </p:sp>
    </p:spTree>
    <p:extLst>
      <p:ext uri="{BB962C8B-B14F-4D97-AF65-F5344CB8AC3E}">
        <p14:creationId xmlns:p14="http://schemas.microsoft.com/office/powerpoint/2010/main" val="21274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CBDD-1571-54C3-0D4D-1B52354E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760"/>
            <a:ext cx="10515600" cy="860425"/>
          </a:xfrm>
        </p:spPr>
        <p:txBody>
          <a:bodyPr/>
          <a:lstStyle/>
          <a:p>
            <a:pPr algn="ctr"/>
            <a:r>
              <a:rPr lang="en-US" dirty="0"/>
              <a:t>UNOS Points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301878-8BF2-0424-D3AD-0D72A12E6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2555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1C2EE4-6BFD-8E34-036A-EB30E5B82B64}"/>
              </a:ext>
            </a:extLst>
          </p:cNvPr>
          <p:cNvSpPr txBox="1"/>
          <p:nvPr/>
        </p:nvSpPr>
        <p:spPr>
          <a:xfrm>
            <a:off x="5475097" y="6611779"/>
            <a:ext cx="67169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https://embed-ssl.wistia.com/deliveries/8978a79a1d68ca499caa67e2d130d621.webp?image_crop_resized=960x540</a:t>
            </a:r>
          </a:p>
        </p:txBody>
      </p:sp>
    </p:spTree>
    <p:extLst>
      <p:ext uri="{BB962C8B-B14F-4D97-AF65-F5344CB8AC3E}">
        <p14:creationId xmlns:p14="http://schemas.microsoft.com/office/powerpoint/2010/main" val="158271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C6B9-2A02-9FF7-9B49-30FB9863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74"/>
            <a:ext cx="12192000" cy="949325"/>
          </a:xfrm>
        </p:spPr>
        <p:txBody>
          <a:bodyPr/>
          <a:lstStyle/>
          <a:p>
            <a:pPr algn="ctr"/>
            <a:r>
              <a:rPr lang="en-US" dirty="0"/>
              <a:t>Triage during the COVID-19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8B10F-AD02-835D-DE63-811D8917A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155699"/>
            <a:ext cx="10801350" cy="5021264"/>
          </a:xfrm>
        </p:spPr>
        <p:txBody>
          <a:bodyPr>
            <a:normAutofit/>
          </a:bodyPr>
          <a:lstStyle/>
          <a:p>
            <a:r>
              <a:rPr lang="en-US" dirty="0"/>
              <a:t>Respect for autonomy: Desire for treatment, advance directive</a:t>
            </a:r>
          </a:p>
          <a:p>
            <a:r>
              <a:rPr lang="en-US" dirty="0"/>
              <a:t>Justice: Avoid bias</a:t>
            </a:r>
          </a:p>
          <a:p>
            <a:r>
              <a:rPr lang="en-US" dirty="0"/>
              <a:t>Maximize benefits</a:t>
            </a:r>
          </a:p>
          <a:p>
            <a:pPr lvl="1"/>
            <a:r>
              <a:rPr lang="en-US" dirty="0"/>
              <a:t>Maximize whole lives (short-term survival = survival to discharge)</a:t>
            </a:r>
          </a:p>
          <a:p>
            <a:pPr lvl="1"/>
            <a:r>
              <a:rPr lang="en-US" dirty="0"/>
              <a:t>Save the most life years (long-term survival = survival 1-5 years post-discharge)</a:t>
            </a:r>
          </a:p>
          <a:p>
            <a:pPr lvl="1"/>
            <a:r>
              <a:rPr lang="en-US" dirty="0"/>
              <a:t>Degree of frailty</a:t>
            </a:r>
          </a:p>
          <a:p>
            <a:r>
              <a:rPr lang="en-US" dirty="0"/>
              <a:t>Tiebreakers</a:t>
            </a:r>
          </a:p>
          <a:p>
            <a:pPr lvl="1"/>
            <a:r>
              <a:rPr lang="en-US" dirty="0"/>
              <a:t>Maintain existing distribution</a:t>
            </a:r>
          </a:p>
          <a:p>
            <a:pPr lvl="1"/>
            <a:r>
              <a:rPr lang="en-US" dirty="0"/>
              <a:t>Prioritize pregnant women</a:t>
            </a:r>
          </a:p>
          <a:p>
            <a:pPr lvl="1"/>
            <a:r>
              <a:rPr lang="en-US" dirty="0"/>
              <a:t>Social Vulnerability Index (SVI)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67698-F226-D165-8361-3B02A3752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3616131"/>
            <a:ext cx="5429250" cy="2894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F801F0-5BEF-A04B-13A4-149C32CFFF4F}"/>
              </a:ext>
            </a:extLst>
          </p:cNvPr>
          <p:cNvSpPr txBox="1"/>
          <p:nvPr/>
        </p:nvSpPr>
        <p:spPr>
          <a:xfrm>
            <a:off x="7052452" y="6611779"/>
            <a:ext cx="5139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https://cais.usc.edu/projects/allocating-scare-resources-during-the-covid-19-pandemic/</a:t>
            </a:r>
          </a:p>
        </p:txBody>
      </p:sp>
    </p:spTree>
    <p:extLst>
      <p:ext uri="{BB962C8B-B14F-4D97-AF65-F5344CB8AC3E}">
        <p14:creationId xmlns:p14="http://schemas.microsoft.com/office/powerpoint/2010/main" val="67803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FAEA-E9F3-6289-E257-EE8C9B40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777875"/>
          </a:xfrm>
        </p:spPr>
        <p:txBody>
          <a:bodyPr/>
          <a:lstStyle/>
          <a:p>
            <a:pPr algn="ctr"/>
            <a:r>
              <a:rPr lang="en-US" dirty="0"/>
              <a:t>Distribution of COVID-19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40BBA-F420-A589-5254-9E49451B9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933450"/>
            <a:ext cx="11830050" cy="5768975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National distribution: National Academies of Science, Engineering, and Medicine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Phase 1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Phase 1a: High-risk health workers, workers who support the healthcare system (transportation, environmental services, facility services), and first responders at risk of exposure.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Phase 1b: People with comorbid and other underlying health conditions that put them at high risk and older adults living in crowded settings.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Phase 2: K-12 teachers, school staff (such as administrators and support staff), and childcare workers; “critical workers” in high-risk settings, such as those in the food supply system; people with comorbid or underlying conditions that put them at moderately higher risk; people in homeless shelters, group homes, prisons, and jails; and older adults not covered under Phase 1.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Phase 3: Children (under eighteen), young adults (ages eighteen to thirty), and workers in economically and socially important industries (such as universities and entertainment) who are at moderate risk of infection.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Phase 4: Anyone residing in the United States not covered by Phases 1–3.</a:t>
            </a:r>
          </a:p>
          <a:p>
            <a:r>
              <a:rPr lang="en-US" sz="3300" dirty="0"/>
              <a:t>International distribution: Fair Priority Model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Phase 1: Use Standard Expected Years of Life Lost (SEYLL) to calculate life years lost against life expectancy and then determine how many lost years would be averted with the use of a vaccine.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Phase 2: Economic impact measured by how much each dose of vaccine would reduce the absolute size of the poverty gap, measured against a uniform poverty line.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Phase 3: Countries with higher transmission rates are prioritized.</a:t>
            </a:r>
          </a:p>
        </p:txBody>
      </p:sp>
    </p:spTree>
    <p:extLst>
      <p:ext uri="{BB962C8B-B14F-4D97-AF65-F5344CB8AC3E}">
        <p14:creationId xmlns:p14="http://schemas.microsoft.com/office/powerpoint/2010/main" val="8229000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1715668F6654A84B050516820A01E" ma:contentTypeVersion="14" ma:contentTypeDescription="Create a new document." ma:contentTypeScope="" ma:versionID="4feada6d848273257f372c6f4e2698f5">
  <xsd:schema xmlns:xsd="http://www.w3.org/2001/XMLSchema" xmlns:xs="http://www.w3.org/2001/XMLSchema" xmlns:p="http://schemas.microsoft.com/office/2006/metadata/properties" xmlns:ns2="141ccd18-d83e-4bed-9525-04fdd4fc676e" xmlns:ns3="c43f696e-320a-443d-b9e7-bf7ccdd1ea5a" targetNamespace="http://schemas.microsoft.com/office/2006/metadata/properties" ma:root="true" ma:fieldsID="4121604b9227acdf4c71d3ec12fea064" ns2:_="" ns3:_="">
    <xsd:import namespace="141ccd18-d83e-4bed-9525-04fdd4fc676e"/>
    <xsd:import namespace="c43f696e-320a-443d-b9e7-bf7ccdd1ea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ccd18-d83e-4bed-9525-04fdd4fc67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e457497-ed84-42a9-879f-f33eea5232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f696e-320a-443d-b9e7-bf7ccdd1ea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ca262ce-f239-41cc-9d0e-e2c2d71a2fcd}" ma:internalName="TaxCatchAll" ma:showField="CatchAllData" ma:web="c43f696e-320a-443d-b9e7-bf7ccdd1ea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3f696e-320a-443d-b9e7-bf7ccdd1ea5a" xsi:nil="true"/>
    <lcf76f155ced4ddcb4097134ff3c332f xmlns="141ccd18-d83e-4bed-9525-04fdd4fc67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EC1A9A-C9FA-4D8E-BDC4-8C85B733331A}"/>
</file>

<file path=customXml/itemProps2.xml><?xml version="1.0" encoding="utf-8"?>
<ds:datastoreItem xmlns:ds="http://schemas.openxmlformats.org/officeDocument/2006/customXml" ds:itemID="{2E103F3B-D830-4998-89B6-E6088F0E6147}"/>
</file>

<file path=customXml/itemProps3.xml><?xml version="1.0" encoding="utf-8"?>
<ds:datastoreItem xmlns:ds="http://schemas.openxmlformats.org/officeDocument/2006/customXml" ds:itemID="{2BB1C508-9B6C-4CDE-818F-DBD7BEE4573E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789</Words>
  <Application>Microsoft Office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Wingdings</vt:lpstr>
      <vt:lpstr>1_Office Theme</vt:lpstr>
      <vt:lpstr>Chapter 10 Allocating Scarce Medical Resources</vt:lpstr>
      <vt:lpstr>Triage as early form of healthcare rationing</vt:lpstr>
      <vt:lpstr>The “God Committee” Seattle Artificial Kidney Center, early 1960s</vt:lpstr>
      <vt:lpstr>Principles of allocation</vt:lpstr>
      <vt:lpstr>Principlism</vt:lpstr>
      <vt:lpstr>PowerPoint Presentation</vt:lpstr>
      <vt:lpstr>UNOS Points System</vt:lpstr>
      <vt:lpstr>Triage during the COVID-19 pandemic</vt:lpstr>
      <vt:lpstr>Distribution of COVID-19 vaccines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Altman</dc:creator>
  <cp:lastModifiedBy>Matthew Altman</cp:lastModifiedBy>
  <cp:revision>15</cp:revision>
  <dcterms:created xsi:type="dcterms:W3CDTF">2025-03-16T20:15:08Z</dcterms:created>
  <dcterms:modified xsi:type="dcterms:W3CDTF">2025-06-26T17:47:02Z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0x0101005261715668F6654A84B050516820A01E</vt:lpwstr>
  </property>
</Properties>
</file>