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4" r:id="rId2"/>
    <p:sldId id="285" r:id="rId3"/>
    <p:sldId id="286" r:id="rId4"/>
    <p:sldId id="287" r:id="rId5"/>
    <p:sldId id="288" r:id="rId6"/>
    <p:sldId id="289" r:id="rId7"/>
    <p:sldId id="290" r:id="rId8"/>
    <p:sldId id="291" r:id="rId9"/>
    <p:sldId id="292" r:id="rId10"/>
    <p:sldId id="29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0CAB-1679-79F4-439B-B0BB011704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0E8743-7181-8C77-8D24-EEF5842DA7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250A4D-4BB8-8E12-0359-B32C81F962B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4BF64A13-3595-CF3C-3AF0-FCAAA2058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5B5EC-53B8-2DD1-9644-5C4ABCEBEEC0}"/>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29001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B4AE-C718-3387-361B-544F61797C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9FEBE9-462E-697B-722B-8FEB3891E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83FBE-6E7D-2C00-1D5C-82B3894618E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795C9F18-6894-EC24-13E5-2150AC5E9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1F1D0-47A8-85C8-6DF7-1CC122182AEA}"/>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31107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A79A5D-2A87-A6B0-7B2E-995CF30A9B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C98A94-747B-3334-096E-0F8C0A0C46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BA601-DA1B-1821-279A-FBC1A2F2BD8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DBA9CFE7-9080-1C37-8F7E-9FDA14A2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C0757-3BED-81F9-8003-7AC832D46024}"/>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56658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3585-952E-53DE-B6B7-A94516AC75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33F4C-7FB8-8AE2-DF7A-249BE7455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646AE-6F4B-5AF9-2448-9905124BB96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E880F493-7F6B-F126-9DC2-13CD0F525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AC4C8-86B1-6932-16E0-EC476D424F62}"/>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82625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58B8-2586-A299-7FBC-E1841FA81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6297F-820F-26E0-934D-B839209B7C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62347F-66E0-DB8F-03BD-A3B5F3B54B7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7E1E2848-FC6D-D16B-19A0-1C0C85D53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AE33-6B38-09F5-3F9B-F5B7BF368EBA}"/>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425110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9B9E-FDDE-DA09-1013-B7347C7D95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48C54-C348-D948-CA7D-F96048FFC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2486F0-0666-E7FC-B646-4427C3D76E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FCDCA6-9341-8261-0702-1A230CBE5872}"/>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45FBED63-40F1-F2F8-4AB8-2119B04C6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E3BEE-AFCE-13DE-5AA7-B882CB4543A2}"/>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3139163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4C32-AFF0-47EC-7016-457CE7DCBA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F96963-4BC2-0E83-9C6B-D53922F39C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A7E6-58ED-87BF-A307-BE87DD0D32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8ECF4-0A31-7CEF-3B99-FBDFB171BA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B67C4D-42DF-3CF2-265E-C1BAFAC965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72FB14-8D43-1F29-B432-D8D6CBA19DD8}"/>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8" name="Footer Placeholder 7">
            <a:extLst>
              <a:ext uri="{FF2B5EF4-FFF2-40B4-BE49-F238E27FC236}">
                <a16:creationId xmlns:a16="http://schemas.microsoft.com/office/drawing/2014/main" id="{40542E25-2BAA-ADA4-CA01-A36FD015BC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BABE7D-1331-7281-1836-86D5B5AFC4BD}"/>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517841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69F6-BD4B-AB23-39B8-E2264C4459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783BEF-D945-FB70-4F7B-889DFE341777}"/>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4" name="Footer Placeholder 3">
            <a:extLst>
              <a:ext uri="{FF2B5EF4-FFF2-40B4-BE49-F238E27FC236}">
                <a16:creationId xmlns:a16="http://schemas.microsoft.com/office/drawing/2014/main" id="{963CEE35-8416-2DBB-AA9D-C2494E670F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A0A07D-53E1-3E61-05EA-0F09660D3AB5}"/>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882715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28E1A-17FB-30CF-7AB1-3D148344C887}"/>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3" name="Footer Placeholder 2">
            <a:extLst>
              <a:ext uri="{FF2B5EF4-FFF2-40B4-BE49-F238E27FC236}">
                <a16:creationId xmlns:a16="http://schemas.microsoft.com/office/drawing/2014/main" id="{BA0648CF-FC54-A1DA-0D72-92AD0377D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1E55BF-B090-B06F-3588-512660F4819E}"/>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73349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74CA-8922-4859-C096-592D646B7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37E73B-E1D0-7D99-C856-463C4658A5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E3E5FF-4795-38F3-226E-C50E2CDE1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D61A00-1786-3798-8868-9D983033E86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BAEAC1AD-9EB6-B113-5B5A-67A0BD27A8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8DF11-8801-5F09-961B-407E8A567C38}"/>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101607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C117-37AD-1808-D733-69A28722E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F33C1D-4C14-427C-05F7-9CCDA00E3A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3EB192-64B1-5E68-D46C-D8924E36A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4E5CB-0D3C-2524-EFC6-90211ECD3678}"/>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DC598128-5B66-0BBE-0C2A-9745740DF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868251-440B-9E6E-C82B-433FAAF49EAF}"/>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444006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C8F16-1343-1564-26DF-53E92F55F2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385B95-5F50-9EDA-110D-C581896F9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3CC5D-D3A4-B8FB-A86B-368293FE4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07BABF07-AFBE-2518-1433-C7A013C3B5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891D26-B2DD-4044-21A8-AF24B1807F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884F20-5721-4D0A-BE30-4B5FA0DE47B0}" type="slidenum">
              <a:rPr lang="en-US" smtClean="0"/>
              <a:t>‹#›</a:t>
            </a:fld>
            <a:endParaRPr lang="en-US"/>
          </a:p>
        </p:txBody>
      </p:sp>
    </p:spTree>
    <p:extLst>
      <p:ext uri="{BB962C8B-B14F-4D97-AF65-F5344CB8AC3E}">
        <p14:creationId xmlns:p14="http://schemas.microsoft.com/office/powerpoint/2010/main" val="2692679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0E4D9-296E-AF69-5C63-E30D0A62B3BA}"/>
              </a:ext>
            </a:extLst>
          </p:cNvPr>
          <p:cNvSpPr>
            <a:spLocks noGrp="1"/>
          </p:cNvSpPr>
          <p:nvPr>
            <p:ph type="title"/>
          </p:nvPr>
        </p:nvSpPr>
        <p:spPr>
          <a:xfrm>
            <a:off x="5400675" y="315912"/>
            <a:ext cx="6619875" cy="6226175"/>
          </a:xfrm>
        </p:spPr>
        <p:txBody>
          <a:bodyPr>
            <a:normAutofit/>
          </a:bodyPr>
          <a:lstStyle/>
          <a:p>
            <a:r>
              <a:rPr lang="en-US" sz="6000" u="sng" dirty="0"/>
              <a:t>Chapter 11</a:t>
            </a:r>
            <a:br>
              <a:rPr lang="en-US" sz="6000" u="sng" dirty="0"/>
            </a:br>
            <a:r>
              <a:rPr lang="en-US" sz="6000" dirty="0"/>
              <a:t>Racial Disparities in Healthcare</a:t>
            </a:r>
          </a:p>
        </p:txBody>
      </p:sp>
      <p:pic>
        <p:nvPicPr>
          <p:cNvPr id="10" name="Content Placeholder 9" descr="A back cover of a medical ethics book&#10;&#10;AI-generated content may be incorrect.">
            <a:extLst>
              <a:ext uri="{FF2B5EF4-FFF2-40B4-BE49-F238E27FC236}">
                <a16:creationId xmlns:a16="http://schemas.microsoft.com/office/drawing/2014/main" id="{C0BC9DD0-C80B-08DB-950E-2BB6E1973C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3075"/>
          <a:stretch/>
        </p:blipFill>
        <p:spPr>
          <a:xfrm>
            <a:off x="428624" y="74533"/>
            <a:ext cx="4505325" cy="6708934"/>
          </a:xfrm>
        </p:spPr>
      </p:pic>
    </p:spTree>
    <p:extLst>
      <p:ext uri="{BB962C8B-B14F-4D97-AF65-F5344CB8AC3E}">
        <p14:creationId xmlns:p14="http://schemas.microsoft.com/office/powerpoint/2010/main" val="1371700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9494-206B-8F7C-2363-36C1682B59BA}"/>
              </a:ext>
            </a:extLst>
          </p:cNvPr>
          <p:cNvSpPr>
            <a:spLocks noGrp="1"/>
          </p:cNvSpPr>
          <p:nvPr>
            <p:ph type="title"/>
          </p:nvPr>
        </p:nvSpPr>
        <p:spPr>
          <a:xfrm>
            <a:off x="2138362" y="523082"/>
            <a:ext cx="3452813" cy="1054100"/>
          </a:xfrm>
        </p:spPr>
        <p:txBody>
          <a:bodyPr>
            <a:normAutofit/>
          </a:bodyPr>
          <a:lstStyle/>
          <a:p>
            <a:pPr algn="ctr"/>
            <a:r>
              <a:rPr lang="en-US" sz="5400" dirty="0">
                <a:ln>
                  <a:solidFill>
                    <a:schemeClr val="tx1"/>
                  </a:solidFill>
                </a:ln>
              </a:rPr>
              <a:t>Questions?</a:t>
            </a:r>
          </a:p>
        </p:txBody>
      </p:sp>
      <p:sp>
        <p:nvSpPr>
          <p:cNvPr id="3" name="Content Placeholder 2">
            <a:extLst>
              <a:ext uri="{FF2B5EF4-FFF2-40B4-BE49-F238E27FC236}">
                <a16:creationId xmlns:a16="http://schemas.microsoft.com/office/drawing/2014/main" id="{A885B526-3C5C-9965-6B39-CD59E00C6BFB}"/>
              </a:ext>
            </a:extLst>
          </p:cNvPr>
          <p:cNvSpPr>
            <a:spLocks noGrp="1"/>
          </p:cNvSpPr>
          <p:nvPr>
            <p:ph idx="1"/>
          </p:nvPr>
        </p:nvSpPr>
        <p:spPr>
          <a:xfrm>
            <a:off x="238125" y="1809750"/>
            <a:ext cx="11115675" cy="4683124"/>
          </a:xfrm>
        </p:spPr>
        <p:txBody>
          <a:bodyPr>
            <a:normAutofit/>
          </a:bodyPr>
          <a:lstStyle/>
          <a:p>
            <a:pPr marL="0" indent="0">
              <a:buNone/>
            </a:pPr>
            <a:r>
              <a:rPr lang="en-US" sz="3600" dirty="0"/>
              <a:t>How can we address medical racism?</a:t>
            </a:r>
          </a:p>
          <a:p>
            <a:pPr lvl="1"/>
            <a:r>
              <a:rPr lang="en-US" sz="3200" dirty="0"/>
              <a:t>Change medical education</a:t>
            </a:r>
          </a:p>
          <a:p>
            <a:pPr lvl="1"/>
            <a:r>
              <a:rPr lang="en-US" sz="3200" dirty="0"/>
              <a:t>Anti-racism training</a:t>
            </a:r>
          </a:p>
          <a:p>
            <a:pPr lvl="1"/>
            <a:r>
              <a:rPr lang="en-US" sz="3200" dirty="0"/>
              <a:t>Recruit diverse clinicians</a:t>
            </a:r>
          </a:p>
          <a:p>
            <a:pPr lvl="1"/>
            <a:r>
              <a:rPr lang="en-US" sz="3200" dirty="0"/>
              <a:t>Educating patients</a:t>
            </a:r>
          </a:p>
          <a:p>
            <a:pPr lvl="1"/>
            <a:r>
              <a:rPr lang="en-US" sz="3200" dirty="0"/>
              <a:t>Engage community leaders</a:t>
            </a:r>
          </a:p>
          <a:p>
            <a:pPr lvl="1"/>
            <a:r>
              <a:rPr lang="en-US" sz="3200" dirty="0"/>
              <a:t>Address </a:t>
            </a:r>
            <a:r>
              <a:rPr lang="en-US" sz="3200"/>
              <a:t>institutional racism</a:t>
            </a:r>
            <a:endParaRPr lang="en-US" sz="2800" dirty="0"/>
          </a:p>
        </p:txBody>
      </p:sp>
      <p:pic>
        <p:nvPicPr>
          <p:cNvPr id="4" name="Picture 3">
            <a:extLst>
              <a:ext uri="{FF2B5EF4-FFF2-40B4-BE49-F238E27FC236}">
                <a16:creationId xmlns:a16="http://schemas.microsoft.com/office/drawing/2014/main" id="{D0208973-4422-B7D1-07D9-9E821D1146D4}"/>
              </a:ext>
            </a:extLst>
          </p:cNvPr>
          <p:cNvPicPr>
            <a:picLocks noChangeAspect="1"/>
          </p:cNvPicPr>
          <p:nvPr/>
        </p:nvPicPr>
        <p:blipFill>
          <a:blip r:embed="rId2"/>
          <a:srcRect l="26700" t="8216" r="30000"/>
          <a:stretch/>
        </p:blipFill>
        <p:spPr>
          <a:xfrm>
            <a:off x="7943849" y="290513"/>
            <a:ext cx="4124325" cy="6276974"/>
          </a:xfrm>
          <a:prstGeom prst="rect">
            <a:avLst/>
          </a:prstGeom>
        </p:spPr>
      </p:pic>
    </p:spTree>
    <p:extLst>
      <p:ext uri="{BB962C8B-B14F-4D97-AF65-F5344CB8AC3E}">
        <p14:creationId xmlns:p14="http://schemas.microsoft.com/office/powerpoint/2010/main" val="317687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9868-9AE4-0B9A-8BF3-86DE34AAF84C}"/>
              </a:ext>
            </a:extLst>
          </p:cNvPr>
          <p:cNvSpPr>
            <a:spLocks noGrp="1"/>
          </p:cNvSpPr>
          <p:nvPr>
            <p:ph type="title"/>
          </p:nvPr>
        </p:nvSpPr>
        <p:spPr>
          <a:xfrm>
            <a:off x="0" y="288926"/>
            <a:ext cx="12192000" cy="977900"/>
          </a:xfrm>
        </p:spPr>
        <p:txBody>
          <a:bodyPr/>
          <a:lstStyle/>
          <a:p>
            <a:pPr algn="ctr"/>
            <a:r>
              <a:rPr lang="en-US" dirty="0"/>
              <a:t>Racial disparities in health outcomes</a:t>
            </a:r>
          </a:p>
        </p:txBody>
      </p:sp>
      <p:sp>
        <p:nvSpPr>
          <p:cNvPr id="3" name="Content Placeholder 2">
            <a:extLst>
              <a:ext uri="{FF2B5EF4-FFF2-40B4-BE49-F238E27FC236}">
                <a16:creationId xmlns:a16="http://schemas.microsoft.com/office/drawing/2014/main" id="{BCD93334-EC0E-6F62-7183-5F85B709DE6C}"/>
              </a:ext>
            </a:extLst>
          </p:cNvPr>
          <p:cNvSpPr>
            <a:spLocks noGrp="1"/>
          </p:cNvSpPr>
          <p:nvPr>
            <p:ph idx="1"/>
          </p:nvPr>
        </p:nvSpPr>
        <p:spPr>
          <a:xfrm>
            <a:off x="342899" y="1266826"/>
            <a:ext cx="11496675" cy="5372099"/>
          </a:xfrm>
        </p:spPr>
        <p:txBody>
          <a:bodyPr/>
          <a:lstStyle/>
          <a:p>
            <a:r>
              <a:rPr lang="en-US" sz="3200" dirty="0"/>
              <a:t>Life expectancy, infant mortality, heart disease, cancer, asthma, diabetes, HIV/AIDS, etc.</a:t>
            </a:r>
          </a:p>
          <a:p>
            <a:r>
              <a:rPr lang="en-US" sz="3200" dirty="0"/>
              <a:t>Possible causes:</a:t>
            </a:r>
          </a:p>
          <a:p>
            <a:pPr lvl="1"/>
            <a:r>
              <a:rPr lang="en-US" sz="2800" dirty="0"/>
              <a:t>Lack of access to healthcare</a:t>
            </a:r>
          </a:p>
          <a:p>
            <a:pPr lvl="1"/>
            <a:r>
              <a:rPr lang="en-US" sz="2800" dirty="0"/>
              <a:t>Socioeconomic class? Individual choices? Even controlling for these, disparities persist.</a:t>
            </a:r>
          </a:p>
          <a:p>
            <a:pPr lvl="1"/>
            <a:r>
              <a:rPr lang="en-US" sz="2800" dirty="0"/>
              <a:t>Distrust in the medical establishment</a:t>
            </a:r>
          </a:p>
          <a:p>
            <a:pPr lvl="2"/>
            <a:r>
              <a:rPr lang="en-US" sz="2400" dirty="0"/>
              <a:t>Medical experimentation</a:t>
            </a:r>
          </a:p>
          <a:p>
            <a:pPr lvl="2"/>
            <a:r>
              <a:rPr lang="en-US" sz="2400" dirty="0"/>
              <a:t>Public health campaigns</a:t>
            </a:r>
          </a:p>
          <a:p>
            <a:pPr lvl="1"/>
            <a:r>
              <a:rPr lang="en-US" sz="2800" dirty="0"/>
              <a:t>Racial bias among clinicians</a:t>
            </a:r>
          </a:p>
          <a:p>
            <a:pPr lvl="1"/>
            <a:r>
              <a:rPr lang="en-US" sz="2800" dirty="0"/>
              <a:t>Weathering</a:t>
            </a:r>
            <a:endParaRPr lang="en-US" dirty="0"/>
          </a:p>
        </p:txBody>
      </p:sp>
      <p:pic>
        <p:nvPicPr>
          <p:cNvPr id="4" name="Picture 3">
            <a:extLst>
              <a:ext uri="{FF2B5EF4-FFF2-40B4-BE49-F238E27FC236}">
                <a16:creationId xmlns:a16="http://schemas.microsoft.com/office/drawing/2014/main" id="{C0E51FFB-A930-C41B-3C29-904EBD9EDBB7}"/>
              </a:ext>
            </a:extLst>
          </p:cNvPr>
          <p:cNvPicPr>
            <a:picLocks noChangeAspect="1"/>
          </p:cNvPicPr>
          <p:nvPr/>
        </p:nvPicPr>
        <p:blipFill>
          <a:blip r:embed="rId2"/>
          <a:stretch>
            <a:fillRect/>
          </a:stretch>
        </p:blipFill>
        <p:spPr>
          <a:xfrm>
            <a:off x="8015287" y="4045085"/>
            <a:ext cx="4000500" cy="2667000"/>
          </a:xfrm>
          <a:prstGeom prst="rect">
            <a:avLst/>
          </a:prstGeom>
        </p:spPr>
      </p:pic>
    </p:spTree>
    <p:extLst>
      <p:ext uri="{BB962C8B-B14F-4D97-AF65-F5344CB8AC3E}">
        <p14:creationId xmlns:p14="http://schemas.microsoft.com/office/powerpoint/2010/main" val="1727015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D8CC-7986-AD75-E04D-BF12FDF64CA6}"/>
              </a:ext>
            </a:extLst>
          </p:cNvPr>
          <p:cNvSpPr>
            <a:spLocks noGrp="1"/>
          </p:cNvSpPr>
          <p:nvPr>
            <p:ph type="title"/>
          </p:nvPr>
        </p:nvSpPr>
        <p:spPr>
          <a:xfrm>
            <a:off x="312906" y="365125"/>
            <a:ext cx="10515600" cy="1055113"/>
          </a:xfrm>
        </p:spPr>
        <p:txBody>
          <a:bodyPr/>
          <a:lstStyle/>
          <a:p>
            <a:r>
              <a:rPr lang="en-US" dirty="0"/>
              <a:t>Medical experimentation</a:t>
            </a:r>
          </a:p>
        </p:txBody>
      </p:sp>
      <p:sp>
        <p:nvSpPr>
          <p:cNvPr id="3" name="Content Placeholder 2">
            <a:extLst>
              <a:ext uri="{FF2B5EF4-FFF2-40B4-BE49-F238E27FC236}">
                <a16:creationId xmlns:a16="http://schemas.microsoft.com/office/drawing/2014/main" id="{7476C249-798C-EDB2-9C40-288AB92563C4}"/>
              </a:ext>
            </a:extLst>
          </p:cNvPr>
          <p:cNvSpPr>
            <a:spLocks noGrp="1"/>
          </p:cNvSpPr>
          <p:nvPr>
            <p:ph idx="1"/>
          </p:nvPr>
        </p:nvSpPr>
        <p:spPr>
          <a:xfrm>
            <a:off x="473614" y="1420238"/>
            <a:ext cx="5479714" cy="5223753"/>
          </a:xfrm>
        </p:spPr>
        <p:txBody>
          <a:bodyPr/>
          <a:lstStyle/>
          <a:p>
            <a:r>
              <a:rPr lang="en-US" dirty="0"/>
              <a:t>Persistent myth: Black people are less sensitive to pain</a:t>
            </a:r>
          </a:p>
          <a:p>
            <a:r>
              <a:rPr lang="en-US" dirty="0"/>
              <a:t>Experiments on slaves</a:t>
            </a:r>
          </a:p>
          <a:p>
            <a:pPr lvl="1"/>
            <a:r>
              <a:rPr lang="en-US" dirty="0"/>
              <a:t>Paradox: They are like white people biologically, but they have a lesser moral status.</a:t>
            </a:r>
          </a:p>
          <a:p>
            <a:pPr lvl="1"/>
            <a:r>
              <a:rPr lang="en-US" dirty="0"/>
              <a:t>Example: Gynecological experiments</a:t>
            </a:r>
          </a:p>
          <a:p>
            <a:r>
              <a:rPr lang="en-US" dirty="0"/>
              <a:t>Mills: The political status of </a:t>
            </a:r>
            <a:r>
              <a:rPr lang="en-US" dirty="0" err="1"/>
              <a:t>subpersons</a:t>
            </a:r>
            <a:endParaRPr lang="en-US" dirty="0"/>
          </a:p>
        </p:txBody>
      </p:sp>
      <p:pic>
        <p:nvPicPr>
          <p:cNvPr id="4" name="Picture 3">
            <a:extLst>
              <a:ext uri="{FF2B5EF4-FFF2-40B4-BE49-F238E27FC236}">
                <a16:creationId xmlns:a16="http://schemas.microsoft.com/office/drawing/2014/main" id="{1698DCB2-EFAF-4822-44FC-0FFC079CDE9D}"/>
              </a:ext>
            </a:extLst>
          </p:cNvPr>
          <p:cNvPicPr>
            <a:picLocks noChangeAspect="1"/>
          </p:cNvPicPr>
          <p:nvPr/>
        </p:nvPicPr>
        <p:blipFill>
          <a:blip r:embed="rId2"/>
          <a:stretch>
            <a:fillRect/>
          </a:stretch>
        </p:blipFill>
        <p:spPr>
          <a:xfrm>
            <a:off x="6096000" y="1312339"/>
            <a:ext cx="5849721" cy="4381973"/>
          </a:xfrm>
          <a:prstGeom prst="rect">
            <a:avLst/>
          </a:prstGeom>
        </p:spPr>
      </p:pic>
      <p:sp>
        <p:nvSpPr>
          <p:cNvPr id="5" name="TextBox 4">
            <a:extLst>
              <a:ext uri="{FF2B5EF4-FFF2-40B4-BE49-F238E27FC236}">
                <a16:creationId xmlns:a16="http://schemas.microsoft.com/office/drawing/2014/main" id="{DF54D649-E803-84E3-AD7C-5082097A1296}"/>
              </a:ext>
            </a:extLst>
          </p:cNvPr>
          <p:cNvSpPr txBox="1"/>
          <p:nvPr/>
        </p:nvSpPr>
        <p:spPr>
          <a:xfrm>
            <a:off x="6095999" y="5718196"/>
            <a:ext cx="5849721" cy="830997"/>
          </a:xfrm>
          <a:prstGeom prst="rect">
            <a:avLst/>
          </a:prstGeom>
          <a:noFill/>
        </p:spPr>
        <p:txBody>
          <a:bodyPr wrap="square" rtlCol="0">
            <a:spAutoFit/>
          </a:bodyPr>
          <a:lstStyle/>
          <a:p>
            <a:r>
              <a:rPr lang="en-US" sz="1600" dirty="0"/>
              <a:t>Illustration of Dr. J. Marion Sims with </a:t>
            </a:r>
            <a:r>
              <a:rPr lang="en-US" sz="1600" dirty="0" err="1"/>
              <a:t>Anarcha</a:t>
            </a:r>
            <a:r>
              <a:rPr lang="en-US" sz="1600" dirty="0"/>
              <a:t>, with Lucy and Betsy in the background, by Robert Thom (Southern Illinois University School of Medicine, Pearson Museum)</a:t>
            </a:r>
          </a:p>
        </p:txBody>
      </p:sp>
    </p:spTree>
    <p:extLst>
      <p:ext uri="{BB962C8B-B14F-4D97-AF65-F5344CB8AC3E}">
        <p14:creationId xmlns:p14="http://schemas.microsoft.com/office/powerpoint/2010/main" val="4217973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8E10-1797-8D9D-6BF9-14BF7CF5B903}"/>
              </a:ext>
            </a:extLst>
          </p:cNvPr>
          <p:cNvSpPr>
            <a:spLocks noGrp="1"/>
          </p:cNvSpPr>
          <p:nvPr>
            <p:ph type="title"/>
          </p:nvPr>
        </p:nvSpPr>
        <p:spPr>
          <a:xfrm>
            <a:off x="838200" y="128081"/>
            <a:ext cx="10515600" cy="1074569"/>
          </a:xfrm>
        </p:spPr>
        <p:txBody>
          <a:bodyPr/>
          <a:lstStyle/>
          <a:p>
            <a:pPr algn="ctr"/>
            <a:r>
              <a:rPr lang="en-US" dirty="0"/>
              <a:t>Tuskegee syphilis study (1932-1972)</a:t>
            </a:r>
          </a:p>
        </p:txBody>
      </p:sp>
      <p:sp>
        <p:nvSpPr>
          <p:cNvPr id="3" name="Content Placeholder 2">
            <a:extLst>
              <a:ext uri="{FF2B5EF4-FFF2-40B4-BE49-F238E27FC236}">
                <a16:creationId xmlns:a16="http://schemas.microsoft.com/office/drawing/2014/main" id="{3F58208D-A76B-D354-115C-0385C65DBCC1}"/>
              </a:ext>
            </a:extLst>
          </p:cNvPr>
          <p:cNvSpPr>
            <a:spLocks noGrp="1"/>
          </p:cNvSpPr>
          <p:nvPr>
            <p:ph idx="1"/>
          </p:nvPr>
        </p:nvSpPr>
        <p:spPr>
          <a:xfrm>
            <a:off x="1524000" y="1028701"/>
            <a:ext cx="9829800" cy="2662744"/>
          </a:xfrm>
        </p:spPr>
        <p:txBody>
          <a:bodyPr/>
          <a:lstStyle/>
          <a:p>
            <a:r>
              <a:rPr lang="en-US" dirty="0"/>
              <a:t>600 men, 399 with advanced syphilis</a:t>
            </a:r>
          </a:p>
          <a:p>
            <a:r>
              <a:rPr lang="en-US" dirty="0"/>
              <a:t>Left untreated, even after penicillin was widely used to treat it</a:t>
            </a:r>
          </a:p>
          <a:p>
            <a:r>
              <a:rPr lang="en-US" dirty="0"/>
              <a:t>“Bad blood” </a:t>
            </a:r>
            <a:r>
              <a:rPr lang="en-US" dirty="0">
                <a:sym typeface="Wingdings" panose="05000000000000000000" pitchFamily="2" charset="2"/>
              </a:rPr>
              <a:t> pink aspirin</a:t>
            </a:r>
          </a:p>
          <a:p>
            <a:r>
              <a:rPr lang="en-US" dirty="0">
                <a:sym typeface="Wingdings" panose="05000000000000000000" pitchFamily="2" charset="2"/>
              </a:rPr>
              <a:t>“Forty-year death watch”</a:t>
            </a:r>
          </a:p>
          <a:p>
            <a:r>
              <a:rPr lang="en-US" dirty="0" err="1">
                <a:sym typeface="Wingdings" panose="05000000000000000000" pitchFamily="2" charset="2"/>
              </a:rPr>
              <a:t>JanMohamed</a:t>
            </a:r>
            <a:r>
              <a:rPr lang="en-US" dirty="0">
                <a:sym typeface="Wingdings" panose="05000000000000000000" pitchFamily="2" charset="2"/>
              </a:rPr>
              <a:t>: “death-bound-subjects”</a:t>
            </a:r>
            <a:endParaRPr lang="en-US" dirty="0"/>
          </a:p>
        </p:txBody>
      </p:sp>
      <p:pic>
        <p:nvPicPr>
          <p:cNvPr id="4" name="Picture 3">
            <a:extLst>
              <a:ext uri="{FF2B5EF4-FFF2-40B4-BE49-F238E27FC236}">
                <a16:creationId xmlns:a16="http://schemas.microsoft.com/office/drawing/2014/main" id="{96273AE8-1A41-573A-860C-918BC3D8020D}"/>
              </a:ext>
            </a:extLst>
          </p:cNvPr>
          <p:cNvPicPr>
            <a:picLocks noChangeAspect="1"/>
          </p:cNvPicPr>
          <p:nvPr/>
        </p:nvPicPr>
        <p:blipFill>
          <a:blip r:embed="rId2"/>
          <a:stretch>
            <a:fillRect/>
          </a:stretch>
        </p:blipFill>
        <p:spPr>
          <a:xfrm>
            <a:off x="3133725" y="3767644"/>
            <a:ext cx="5924550" cy="2962275"/>
          </a:xfrm>
          <a:prstGeom prst="rect">
            <a:avLst/>
          </a:prstGeom>
        </p:spPr>
      </p:pic>
    </p:spTree>
    <p:extLst>
      <p:ext uri="{BB962C8B-B14F-4D97-AF65-F5344CB8AC3E}">
        <p14:creationId xmlns:p14="http://schemas.microsoft.com/office/powerpoint/2010/main" val="2155417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B2E7-360C-3F2A-3916-AF68339B0219}"/>
              </a:ext>
            </a:extLst>
          </p:cNvPr>
          <p:cNvSpPr>
            <a:spLocks noGrp="1"/>
          </p:cNvSpPr>
          <p:nvPr>
            <p:ph type="title"/>
          </p:nvPr>
        </p:nvSpPr>
        <p:spPr>
          <a:xfrm>
            <a:off x="208132" y="170808"/>
            <a:ext cx="7819417" cy="848367"/>
          </a:xfrm>
        </p:spPr>
        <p:txBody>
          <a:bodyPr>
            <a:normAutofit/>
          </a:bodyPr>
          <a:lstStyle/>
          <a:p>
            <a:r>
              <a:rPr lang="en-US" sz="4000" dirty="0"/>
              <a:t>Henrietta Lacks </a:t>
            </a:r>
            <a:r>
              <a:rPr lang="en-US" sz="4000" dirty="0">
                <a:sym typeface="Wingdings" panose="05000000000000000000" pitchFamily="2" charset="2"/>
              </a:rPr>
              <a:t> HeLa cell line</a:t>
            </a:r>
            <a:endParaRPr lang="en-US" sz="4000" dirty="0"/>
          </a:p>
        </p:txBody>
      </p:sp>
      <p:pic>
        <p:nvPicPr>
          <p:cNvPr id="4" name="Picture 3">
            <a:extLst>
              <a:ext uri="{FF2B5EF4-FFF2-40B4-BE49-F238E27FC236}">
                <a16:creationId xmlns:a16="http://schemas.microsoft.com/office/drawing/2014/main" id="{C299C257-120B-8EF2-63F7-3E969C031405}"/>
              </a:ext>
            </a:extLst>
          </p:cNvPr>
          <p:cNvPicPr>
            <a:picLocks noChangeAspect="1"/>
          </p:cNvPicPr>
          <p:nvPr/>
        </p:nvPicPr>
        <p:blipFill>
          <a:blip r:embed="rId2"/>
          <a:stretch>
            <a:fillRect/>
          </a:stretch>
        </p:blipFill>
        <p:spPr>
          <a:xfrm>
            <a:off x="208132" y="1153167"/>
            <a:ext cx="3146886" cy="5534025"/>
          </a:xfrm>
          <a:prstGeom prst="rect">
            <a:avLst/>
          </a:prstGeom>
        </p:spPr>
      </p:pic>
      <p:pic>
        <p:nvPicPr>
          <p:cNvPr id="5" name="Picture 4">
            <a:extLst>
              <a:ext uri="{FF2B5EF4-FFF2-40B4-BE49-F238E27FC236}">
                <a16:creationId xmlns:a16="http://schemas.microsoft.com/office/drawing/2014/main" id="{467E4647-36EC-D2C1-9375-5C9DAD23BFFB}"/>
              </a:ext>
            </a:extLst>
          </p:cNvPr>
          <p:cNvPicPr>
            <a:picLocks noChangeAspect="1"/>
          </p:cNvPicPr>
          <p:nvPr/>
        </p:nvPicPr>
        <p:blipFill>
          <a:blip r:embed="rId3"/>
          <a:stretch>
            <a:fillRect/>
          </a:stretch>
        </p:blipFill>
        <p:spPr>
          <a:xfrm>
            <a:off x="8187375" y="170808"/>
            <a:ext cx="3690706" cy="5534025"/>
          </a:xfrm>
          <a:prstGeom prst="rect">
            <a:avLst/>
          </a:prstGeom>
        </p:spPr>
      </p:pic>
      <p:sp>
        <p:nvSpPr>
          <p:cNvPr id="6" name="Title 1">
            <a:extLst>
              <a:ext uri="{FF2B5EF4-FFF2-40B4-BE49-F238E27FC236}">
                <a16:creationId xmlns:a16="http://schemas.microsoft.com/office/drawing/2014/main" id="{2183ABD0-4D95-2272-B1EC-5DCBBEA57CAD}"/>
              </a:ext>
            </a:extLst>
          </p:cNvPr>
          <p:cNvSpPr txBox="1">
            <a:spLocks/>
          </p:cNvSpPr>
          <p:nvPr/>
        </p:nvSpPr>
        <p:spPr>
          <a:xfrm>
            <a:off x="4058664" y="5838825"/>
            <a:ext cx="7819417" cy="8483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dirty="0" err="1"/>
              <a:t>Holmesburg</a:t>
            </a:r>
            <a:r>
              <a:rPr lang="en-US" sz="4000" dirty="0"/>
              <a:t> Prison experiments</a:t>
            </a:r>
          </a:p>
        </p:txBody>
      </p:sp>
    </p:spTree>
    <p:extLst>
      <p:ext uri="{BB962C8B-B14F-4D97-AF65-F5344CB8AC3E}">
        <p14:creationId xmlns:p14="http://schemas.microsoft.com/office/powerpoint/2010/main" val="1594882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AC9D-3DAA-5FC7-CC36-502B81526B6F}"/>
              </a:ext>
            </a:extLst>
          </p:cNvPr>
          <p:cNvSpPr>
            <a:spLocks noGrp="1"/>
          </p:cNvSpPr>
          <p:nvPr>
            <p:ph type="title"/>
          </p:nvPr>
        </p:nvSpPr>
        <p:spPr>
          <a:xfrm>
            <a:off x="238125" y="174626"/>
            <a:ext cx="10515600" cy="835024"/>
          </a:xfrm>
        </p:spPr>
        <p:txBody>
          <a:bodyPr/>
          <a:lstStyle/>
          <a:p>
            <a:pPr algn="ctr"/>
            <a:r>
              <a:rPr lang="en-US" dirty="0"/>
              <a:t>Ota Benga</a:t>
            </a:r>
          </a:p>
        </p:txBody>
      </p:sp>
      <p:pic>
        <p:nvPicPr>
          <p:cNvPr id="4" name="Picture 3">
            <a:extLst>
              <a:ext uri="{FF2B5EF4-FFF2-40B4-BE49-F238E27FC236}">
                <a16:creationId xmlns:a16="http://schemas.microsoft.com/office/drawing/2014/main" id="{791B62DE-473C-9589-71B9-6A99046448EB}"/>
              </a:ext>
            </a:extLst>
          </p:cNvPr>
          <p:cNvPicPr>
            <a:picLocks noChangeAspect="1"/>
          </p:cNvPicPr>
          <p:nvPr/>
        </p:nvPicPr>
        <p:blipFill>
          <a:blip r:embed="rId2"/>
          <a:stretch>
            <a:fillRect/>
          </a:stretch>
        </p:blipFill>
        <p:spPr>
          <a:xfrm>
            <a:off x="238125" y="1009650"/>
            <a:ext cx="6962775" cy="3916561"/>
          </a:xfrm>
          <a:prstGeom prst="rect">
            <a:avLst/>
          </a:prstGeom>
        </p:spPr>
      </p:pic>
      <p:pic>
        <p:nvPicPr>
          <p:cNvPr id="5" name="Picture 4">
            <a:extLst>
              <a:ext uri="{FF2B5EF4-FFF2-40B4-BE49-F238E27FC236}">
                <a16:creationId xmlns:a16="http://schemas.microsoft.com/office/drawing/2014/main" id="{3B104A4B-068F-3269-C9EB-821886772D59}"/>
              </a:ext>
            </a:extLst>
          </p:cNvPr>
          <p:cNvPicPr>
            <a:picLocks noChangeAspect="1"/>
          </p:cNvPicPr>
          <p:nvPr/>
        </p:nvPicPr>
        <p:blipFill>
          <a:blip r:embed="rId3"/>
          <a:stretch>
            <a:fillRect/>
          </a:stretch>
        </p:blipFill>
        <p:spPr>
          <a:xfrm>
            <a:off x="5963710" y="2105025"/>
            <a:ext cx="6104465" cy="4578349"/>
          </a:xfrm>
          <a:prstGeom prst="rect">
            <a:avLst/>
          </a:prstGeom>
        </p:spPr>
      </p:pic>
      <p:sp>
        <p:nvSpPr>
          <p:cNvPr id="3" name="TextBox 2">
            <a:extLst>
              <a:ext uri="{FF2B5EF4-FFF2-40B4-BE49-F238E27FC236}">
                <a16:creationId xmlns:a16="http://schemas.microsoft.com/office/drawing/2014/main" id="{A1AA6DD9-1666-93F9-BBA3-7B053C55FFD6}"/>
              </a:ext>
            </a:extLst>
          </p:cNvPr>
          <p:cNvSpPr txBox="1"/>
          <p:nvPr/>
        </p:nvSpPr>
        <p:spPr>
          <a:xfrm>
            <a:off x="561703" y="5146767"/>
            <a:ext cx="4911634" cy="1569660"/>
          </a:xfrm>
          <a:prstGeom prst="rect">
            <a:avLst/>
          </a:prstGeom>
          <a:noFill/>
        </p:spPr>
        <p:txBody>
          <a:bodyPr wrap="square" rtlCol="0">
            <a:spAutoFit/>
          </a:bodyPr>
          <a:lstStyle/>
          <a:p>
            <a:r>
              <a:rPr lang="en-US" sz="2400" dirty="0"/>
              <a:t>Note how scientific racism is perpetuated in the above image. Are there also elements of the image that challenge its assumptions?</a:t>
            </a:r>
          </a:p>
        </p:txBody>
      </p:sp>
    </p:spTree>
    <p:extLst>
      <p:ext uri="{BB962C8B-B14F-4D97-AF65-F5344CB8AC3E}">
        <p14:creationId xmlns:p14="http://schemas.microsoft.com/office/powerpoint/2010/main" val="1976048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03D8-F9B1-1D47-D9C3-2CD551B44603}"/>
              </a:ext>
            </a:extLst>
          </p:cNvPr>
          <p:cNvSpPr>
            <a:spLocks noGrp="1"/>
          </p:cNvSpPr>
          <p:nvPr>
            <p:ph type="title"/>
          </p:nvPr>
        </p:nvSpPr>
        <p:spPr>
          <a:xfrm>
            <a:off x="838200" y="365126"/>
            <a:ext cx="10515600" cy="901700"/>
          </a:xfrm>
        </p:spPr>
        <p:txBody>
          <a:bodyPr/>
          <a:lstStyle/>
          <a:p>
            <a:r>
              <a:rPr lang="en-US" dirty="0"/>
              <a:t>Public health campaigns</a:t>
            </a:r>
          </a:p>
        </p:txBody>
      </p:sp>
      <p:sp>
        <p:nvSpPr>
          <p:cNvPr id="3" name="Content Placeholder 2">
            <a:extLst>
              <a:ext uri="{FF2B5EF4-FFF2-40B4-BE49-F238E27FC236}">
                <a16:creationId xmlns:a16="http://schemas.microsoft.com/office/drawing/2014/main" id="{33769F7A-1389-92D2-30B8-8C10A8A45A49}"/>
              </a:ext>
            </a:extLst>
          </p:cNvPr>
          <p:cNvSpPr>
            <a:spLocks noGrp="1"/>
          </p:cNvSpPr>
          <p:nvPr>
            <p:ph idx="1"/>
          </p:nvPr>
        </p:nvSpPr>
        <p:spPr>
          <a:xfrm>
            <a:off x="838200" y="1362075"/>
            <a:ext cx="10515600" cy="2905125"/>
          </a:xfrm>
        </p:spPr>
        <p:txBody>
          <a:bodyPr/>
          <a:lstStyle/>
          <a:p>
            <a:r>
              <a:rPr lang="en-US" dirty="0"/>
              <a:t>1900: Bubonic plague </a:t>
            </a:r>
            <a:r>
              <a:rPr lang="en-US" dirty="0">
                <a:sym typeface="Wingdings" panose="05000000000000000000" pitchFamily="2" charset="2"/>
              </a:rPr>
              <a:t> Chinese residents in San Francisco</a:t>
            </a:r>
            <a:endParaRPr lang="en-US" dirty="0"/>
          </a:p>
          <a:p>
            <a:r>
              <a:rPr lang="en-US" dirty="0"/>
              <a:t>1916: Typhus outbreak </a:t>
            </a:r>
            <a:r>
              <a:rPr lang="en-US" dirty="0">
                <a:sym typeface="Wingdings" panose="05000000000000000000" pitchFamily="2" charset="2"/>
              </a:rPr>
              <a:t> Mexican railroad workers</a:t>
            </a:r>
          </a:p>
          <a:p>
            <a:r>
              <a:rPr lang="en-US" dirty="0">
                <a:sym typeface="Wingdings" panose="05000000000000000000" pitchFamily="2" charset="2"/>
              </a:rPr>
              <a:t>Forced sterilization</a:t>
            </a:r>
          </a:p>
          <a:p>
            <a:pPr lvl="1"/>
            <a:r>
              <a:rPr lang="en-US" i="1" dirty="0">
                <a:sym typeface="Wingdings" panose="05000000000000000000" pitchFamily="2" charset="2"/>
              </a:rPr>
              <a:t>Buck v. Bell</a:t>
            </a:r>
            <a:r>
              <a:rPr lang="en-US" dirty="0">
                <a:sym typeface="Wingdings" panose="05000000000000000000" pitchFamily="2" charset="2"/>
              </a:rPr>
              <a:t> (1924): People with cognitive disabilities or mental illness</a:t>
            </a:r>
          </a:p>
          <a:p>
            <a:pPr lvl="1"/>
            <a:r>
              <a:rPr lang="en-US" dirty="0">
                <a:sym typeface="Wingdings" panose="05000000000000000000" pitchFamily="2" charset="2"/>
              </a:rPr>
              <a:t>1930s-1970s: Women of color</a:t>
            </a:r>
          </a:p>
          <a:p>
            <a:pPr lvl="1"/>
            <a:r>
              <a:rPr lang="en-US" dirty="0">
                <a:sym typeface="Wingdings" panose="05000000000000000000" pitchFamily="2" charset="2"/>
              </a:rPr>
              <a:t>2006-2010, 2020: Incarcerated women</a:t>
            </a:r>
            <a:endParaRPr lang="en-US" dirty="0"/>
          </a:p>
        </p:txBody>
      </p:sp>
      <p:pic>
        <p:nvPicPr>
          <p:cNvPr id="4" name="Picture 3">
            <a:extLst>
              <a:ext uri="{FF2B5EF4-FFF2-40B4-BE49-F238E27FC236}">
                <a16:creationId xmlns:a16="http://schemas.microsoft.com/office/drawing/2014/main" id="{7B855B8D-F5E0-DA04-70EB-69C6A2966F72}"/>
              </a:ext>
            </a:extLst>
          </p:cNvPr>
          <p:cNvPicPr>
            <a:picLocks noChangeAspect="1"/>
          </p:cNvPicPr>
          <p:nvPr/>
        </p:nvPicPr>
        <p:blipFill>
          <a:blip r:embed="rId2"/>
          <a:stretch>
            <a:fillRect/>
          </a:stretch>
        </p:blipFill>
        <p:spPr>
          <a:xfrm>
            <a:off x="7091464" y="3448922"/>
            <a:ext cx="4980561" cy="3322035"/>
          </a:xfrm>
          <a:prstGeom prst="rect">
            <a:avLst/>
          </a:prstGeom>
        </p:spPr>
      </p:pic>
    </p:spTree>
    <p:extLst>
      <p:ext uri="{BB962C8B-B14F-4D97-AF65-F5344CB8AC3E}">
        <p14:creationId xmlns:p14="http://schemas.microsoft.com/office/powerpoint/2010/main" val="2599904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5C87-D67F-404E-59A9-E12E0AFF154F}"/>
              </a:ext>
            </a:extLst>
          </p:cNvPr>
          <p:cNvSpPr>
            <a:spLocks noGrp="1"/>
          </p:cNvSpPr>
          <p:nvPr>
            <p:ph type="title"/>
          </p:nvPr>
        </p:nvSpPr>
        <p:spPr>
          <a:xfrm>
            <a:off x="838200" y="365125"/>
            <a:ext cx="10515600" cy="930275"/>
          </a:xfrm>
        </p:spPr>
        <p:txBody>
          <a:bodyPr/>
          <a:lstStyle/>
          <a:p>
            <a:pPr algn="ctr"/>
            <a:r>
              <a:rPr lang="en-US" u="sng" dirty="0"/>
              <a:t>Clinician-patient relationships</a:t>
            </a:r>
          </a:p>
        </p:txBody>
      </p:sp>
      <p:sp>
        <p:nvSpPr>
          <p:cNvPr id="3" name="Content Placeholder 2">
            <a:extLst>
              <a:ext uri="{FF2B5EF4-FFF2-40B4-BE49-F238E27FC236}">
                <a16:creationId xmlns:a16="http://schemas.microsoft.com/office/drawing/2014/main" id="{5FDA3069-4B52-F783-A182-30FBF4DD9F83}"/>
              </a:ext>
            </a:extLst>
          </p:cNvPr>
          <p:cNvSpPr>
            <a:spLocks noGrp="1"/>
          </p:cNvSpPr>
          <p:nvPr>
            <p:ph idx="1"/>
          </p:nvPr>
        </p:nvSpPr>
        <p:spPr>
          <a:xfrm>
            <a:off x="419100" y="1295400"/>
            <a:ext cx="10934700" cy="3286125"/>
          </a:xfrm>
        </p:spPr>
        <p:txBody>
          <a:bodyPr>
            <a:normAutofit/>
          </a:bodyPr>
          <a:lstStyle/>
          <a:p>
            <a:r>
              <a:rPr lang="en-US" sz="3200" dirty="0"/>
              <a:t>Ignore social determinants of health</a:t>
            </a:r>
          </a:p>
          <a:p>
            <a:r>
              <a:rPr lang="en-US" sz="3200" dirty="0"/>
              <a:t>Focus on individual choices (“individualistic paradigm”)</a:t>
            </a:r>
          </a:p>
          <a:p>
            <a:r>
              <a:rPr lang="en-US" sz="3200" dirty="0"/>
              <a:t>Myths about innate differences: e.g., Black people are less sensitive to pain</a:t>
            </a:r>
          </a:p>
          <a:p>
            <a:r>
              <a:rPr lang="en-US" sz="3200" dirty="0"/>
              <a:t>Bias: e.g., negative descriptors in EHRs</a:t>
            </a:r>
          </a:p>
          <a:p>
            <a:r>
              <a:rPr lang="en-US" sz="3200" dirty="0"/>
              <a:t>Discrimination </a:t>
            </a:r>
            <a:r>
              <a:rPr lang="en-US" sz="3200" dirty="0">
                <a:sym typeface="Wingdings" panose="05000000000000000000" pitchFamily="2" charset="2"/>
              </a:rPr>
              <a:t> Stereotype threat</a:t>
            </a:r>
          </a:p>
        </p:txBody>
      </p:sp>
      <p:pic>
        <p:nvPicPr>
          <p:cNvPr id="4" name="Picture 3">
            <a:extLst>
              <a:ext uri="{FF2B5EF4-FFF2-40B4-BE49-F238E27FC236}">
                <a16:creationId xmlns:a16="http://schemas.microsoft.com/office/drawing/2014/main" id="{3B76E184-4986-C4F4-D511-856AF3E57E32}"/>
              </a:ext>
            </a:extLst>
          </p:cNvPr>
          <p:cNvPicPr>
            <a:picLocks noChangeAspect="1"/>
          </p:cNvPicPr>
          <p:nvPr/>
        </p:nvPicPr>
        <p:blipFill>
          <a:blip r:embed="rId2"/>
          <a:stretch>
            <a:fillRect/>
          </a:stretch>
        </p:blipFill>
        <p:spPr>
          <a:xfrm>
            <a:off x="7896225" y="3984783"/>
            <a:ext cx="4190999" cy="2792253"/>
          </a:xfrm>
          <a:prstGeom prst="rect">
            <a:avLst/>
          </a:prstGeom>
        </p:spPr>
      </p:pic>
      <p:sp>
        <p:nvSpPr>
          <p:cNvPr id="5" name="Content Placeholder 2">
            <a:extLst>
              <a:ext uri="{FF2B5EF4-FFF2-40B4-BE49-F238E27FC236}">
                <a16:creationId xmlns:a16="http://schemas.microsoft.com/office/drawing/2014/main" id="{566F6C75-52DE-F25A-829D-39BA9A38F5D4}"/>
              </a:ext>
            </a:extLst>
          </p:cNvPr>
          <p:cNvSpPr txBox="1">
            <a:spLocks/>
          </p:cNvSpPr>
          <p:nvPr/>
        </p:nvSpPr>
        <p:spPr>
          <a:xfrm>
            <a:off x="419100" y="4581525"/>
            <a:ext cx="7581900" cy="2022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ym typeface="Wingdings" panose="05000000000000000000" pitchFamily="2" charset="2"/>
              </a:rPr>
              <a:t>Flexner Report (1910)  Black people underrepresented in medical profession</a:t>
            </a:r>
          </a:p>
          <a:p>
            <a:pPr lvl="1"/>
            <a:r>
              <a:rPr lang="en-US" sz="2800">
                <a:sym typeface="Wingdings" panose="05000000000000000000" pitchFamily="2" charset="2"/>
              </a:rPr>
              <a:t>Affects outcomes</a:t>
            </a:r>
          </a:p>
          <a:p>
            <a:pPr lvl="1"/>
            <a:r>
              <a:rPr lang="en-US" sz="2800">
                <a:sym typeface="Wingdings" panose="05000000000000000000" pitchFamily="2" charset="2"/>
              </a:rPr>
              <a:t>Epistemic injustice</a:t>
            </a:r>
            <a:endParaRPr lang="en-US" dirty="0"/>
          </a:p>
        </p:txBody>
      </p:sp>
    </p:spTree>
    <p:extLst>
      <p:ext uri="{BB962C8B-B14F-4D97-AF65-F5344CB8AC3E}">
        <p14:creationId xmlns:p14="http://schemas.microsoft.com/office/powerpoint/2010/main" val="3258237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A7D2-3231-BCFB-80E1-D5E7836AA02A}"/>
              </a:ext>
            </a:extLst>
          </p:cNvPr>
          <p:cNvSpPr>
            <a:spLocks noGrp="1"/>
          </p:cNvSpPr>
          <p:nvPr>
            <p:ph type="title"/>
          </p:nvPr>
        </p:nvSpPr>
        <p:spPr>
          <a:xfrm>
            <a:off x="838200" y="187325"/>
            <a:ext cx="10515600" cy="879476"/>
          </a:xfrm>
        </p:spPr>
        <p:txBody>
          <a:bodyPr>
            <a:normAutofit/>
          </a:bodyPr>
          <a:lstStyle/>
          <a:p>
            <a:pPr algn="ctr"/>
            <a:r>
              <a:rPr lang="en-US" sz="5400" dirty="0">
                <a:solidFill>
                  <a:srgbClr val="FF0000"/>
                </a:solidFill>
              </a:rPr>
              <a:t>Weathering</a:t>
            </a:r>
          </a:p>
        </p:txBody>
      </p:sp>
      <p:sp>
        <p:nvSpPr>
          <p:cNvPr id="5" name="Content Placeholder 4">
            <a:extLst>
              <a:ext uri="{FF2B5EF4-FFF2-40B4-BE49-F238E27FC236}">
                <a16:creationId xmlns:a16="http://schemas.microsoft.com/office/drawing/2014/main" id="{FD9592B6-C4E0-74F1-F334-E5EFB1473876}"/>
              </a:ext>
            </a:extLst>
          </p:cNvPr>
          <p:cNvSpPr>
            <a:spLocks noGrp="1"/>
          </p:cNvSpPr>
          <p:nvPr>
            <p:ph idx="1"/>
          </p:nvPr>
        </p:nvSpPr>
        <p:spPr>
          <a:xfrm>
            <a:off x="257175" y="1066800"/>
            <a:ext cx="11677650" cy="5603876"/>
          </a:xfrm>
        </p:spPr>
        <p:txBody>
          <a:bodyPr>
            <a:normAutofit lnSpcReduction="10000"/>
          </a:bodyPr>
          <a:lstStyle/>
          <a:p>
            <a:pPr marL="0" indent="0">
              <a:buNone/>
            </a:pPr>
            <a:r>
              <a:rPr lang="en-US" sz="3600" dirty="0"/>
              <a:t>“Where you don’t share the same assumptions or background, where the people you’re working with don’t appreciate all you’ve been through, where you’re having to always be on your guard and manage how you portray yourself or present yourself to try and not fulfill stereotypes that you think people you’re working with or going to school with might have about you. And that means you’re at a certain level of vigilance and looking for cues everywhere of whether you belong, whether you’re welcome, whether you’re going to be subject to what many people call microaggressions. … Those experiences themselves can cause weathering” (</a:t>
            </a:r>
            <a:r>
              <a:rPr lang="en-US" sz="3600" dirty="0" err="1"/>
              <a:t>Geronimus</a:t>
            </a:r>
            <a:r>
              <a:rPr lang="en-US" sz="3600" dirty="0"/>
              <a:t> 2023a).</a:t>
            </a:r>
          </a:p>
        </p:txBody>
      </p:sp>
    </p:spTree>
    <p:extLst>
      <p:ext uri="{BB962C8B-B14F-4D97-AF65-F5344CB8AC3E}">
        <p14:creationId xmlns:p14="http://schemas.microsoft.com/office/powerpoint/2010/main" val="8845248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61715668F6654A84B050516820A01E" ma:contentTypeVersion="14" ma:contentTypeDescription="Create a new document." ma:contentTypeScope="" ma:versionID="4feada6d848273257f372c6f4e2698f5">
  <xsd:schema xmlns:xsd="http://www.w3.org/2001/XMLSchema" xmlns:xs="http://www.w3.org/2001/XMLSchema" xmlns:p="http://schemas.microsoft.com/office/2006/metadata/properties" xmlns:ns2="141ccd18-d83e-4bed-9525-04fdd4fc676e" xmlns:ns3="c43f696e-320a-443d-b9e7-bf7ccdd1ea5a" targetNamespace="http://schemas.microsoft.com/office/2006/metadata/properties" ma:root="true" ma:fieldsID="4121604b9227acdf4c71d3ec12fea064" ns2:_="" ns3:_="">
    <xsd:import namespace="141ccd18-d83e-4bed-9525-04fdd4fc676e"/>
    <xsd:import namespace="c43f696e-320a-443d-b9e7-bf7ccdd1ea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ccd18-d83e-4bed-9525-04fdd4fc67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e457497-ed84-42a9-879f-f33eea52321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43f696e-320a-443d-b9e7-bf7ccdd1ea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ca262ce-f239-41cc-9d0e-e2c2d71a2fcd}" ma:internalName="TaxCatchAll" ma:showField="CatchAllData" ma:web="c43f696e-320a-443d-b9e7-bf7ccdd1ea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43f696e-320a-443d-b9e7-bf7ccdd1ea5a" xsi:nil="true"/>
    <lcf76f155ced4ddcb4097134ff3c332f xmlns="141ccd18-d83e-4bed-9525-04fdd4fc67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5CE524-373A-4633-8160-146F37366827}"/>
</file>

<file path=customXml/itemProps2.xml><?xml version="1.0" encoding="utf-8"?>
<ds:datastoreItem xmlns:ds="http://schemas.openxmlformats.org/officeDocument/2006/customXml" ds:itemID="{86BCCA24-F220-460D-BB58-442C092B0862}"/>
</file>

<file path=customXml/itemProps3.xml><?xml version="1.0" encoding="utf-8"?>
<ds:datastoreItem xmlns:ds="http://schemas.openxmlformats.org/officeDocument/2006/customXml" ds:itemID="{3BC07FBF-3D03-443A-B0BE-BB50F679E81D}"/>
</file>

<file path=docProps/app.xml><?xml version="1.0" encoding="utf-8"?>
<Properties xmlns="http://schemas.openxmlformats.org/officeDocument/2006/extended-properties" xmlns:vt="http://schemas.openxmlformats.org/officeDocument/2006/docPropsVTypes">
  <TotalTime>68</TotalTime>
  <Words>471</Words>
  <Application>Microsoft Office PowerPoint</Application>
  <PresentationFormat>Widescreen</PresentationFormat>
  <Paragraphs>54</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Wingdings</vt:lpstr>
      <vt:lpstr>1_Office Theme</vt:lpstr>
      <vt:lpstr>Chapter 11 Racial Disparities in Healthcare</vt:lpstr>
      <vt:lpstr>Racial disparities in health outcomes</vt:lpstr>
      <vt:lpstr>Medical experimentation</vt:lpstr>
      <vt:lpstr>Tuskegee syphilis study (1932-1972)</vt:lpstr>
      <vt:lpstr>Henrietta Lacks  HeLa cell line</vt:lpstr>
      <vt:lpstr>Ota Benga</vt:lpstr>
      <vt:lpstr>Public health campaigns</vt:lpstr>
      <vt:lpstr>Clinician-patient relationships</vt:lpstr>
      <vt:lpstr>Weathering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Altman</dc:creator>
  <cp:lastModifiedBy>Matthew Altman</cp:lastModifiedBy>
  <cp:revision>14</cp:revision>
  <dcterms:created xsi:type="dcterms:W3CDTF">2025-03-16T20:15:08Z</dcterms:created>
  <dcterms:modified xsi:type="dcterms:W3CDTF">2025-06-26T17:48:56Z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0x0101005261715668F6654A84B050516820A01E</vt:lpwstr>
  </property>
</Properties>
</file>