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84" r:id="rId2"/>
    <p:sldId id="285" r:id="rId3"/>
    <p:sldId id="286" r:id="rId4"/>
    <p:sldId id="287" r:id="rId5"/>
    <p:sldId id="288" r:id="rId6"/>
    <p:sldId id="289" r:id="rId7"/>
    <p:sldId id="290" r:id="rId8"/>
    <p:sldId id="291" r:id="rId9"/>
    <p:sldId id="296" r:id="rId10"/>
    <p:sldId id="292" r:id="rId11"/>
    <p:sldId id="293" r:id="rId12"/>
    <p:sldId id="294"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D13DC-DD0A-46CE-B1CE-74188DB9A076}"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69D6F-BA22-4DEF-8FC2-54BD116B74F7}" type="slidenum">
              <a:rPr lang="en-US" smtClean="0"/>
              <a:t>‹#›</a:t>
            </a:fld>
            <a:endParaRPr lang="en-US"/>
          </a:p>
        </p:txBody>
      </p:sp>
    </p:spTree>
    <p:extLst>
      <p:ext uri="{BB962C8B-B14F-4D97-AF65-F5344CB8AC3E}">
        <p14:creationId xmlns:p14="http://schemas.microsoft.com/office/powerpoint/2010/main" val="237159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769D6F-BA22-4DEF-8FC2-54BD116B74F7}" type="slidenum">
              <a:rPr lang="en-US" smtClean="0"/>
              <a:t>2</a:t>
            </a:fld>
            <a:endParaRPr lang="en-US"/>
          </a:p>
        </p:txBody>
      </p:sp>
    </p:spTree>
    <p:extLst>
      <p:ext uri="{BB962C8B-B14F-4D97-AF65-F5344CB8AC3E}">
        <p14:creationId xmlns:p14="http://schemas.microsoft.com/office/powerpoint/2010/main" val="163420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769D6F-BA22-4DEF-8FC2-54BD116B74F7}" type="slidenum">
              <a:rPr lang="en-US" smtClean="0"/>
              <a:t>12</a:t>
            </a:fld>
            <a:endParaRPr lang="en-US"/>
          </a:p>
        </p:txBody>
      </p:sp>
    </p:spTree>
    <p:extLst>
      <p:ext uri="{BB962C8B-B14F-4D97-AF65-F5344CB8AC3E}">
        <p14:creationId xmlns:p14="http://schemas.microsoft.com/office/powerpoint/2010/main" val="110169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0CAB-1679-79F4-439B-B0BB011704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0E8743-7181-8C77-8D24-EEF5842DA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250A4D-4BB8-8E12-0359-B32C81F962B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4BF64A13-3595-CF3C-3AF0-FCAAA2058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5B5EC-53B8-2DD1-9644-5C4ABCEBEEC0}"/>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29001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B4AE-C718-3387-361B-544F61797C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FEBE9-462E-697B-722B-8FEB3891E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83FBE-6E7D-2C00-1D5C-82B3894618E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95C9F18-6894-EC24-13E5-2150AC5E9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1F1D0-47A8-85C8-6DF7-1CC122182AE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31107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79A5D-2A87-A6B0-7B2E-995CF30A9B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98A94-747B-3334-096E-0F8C0A0C46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BA601-DA1B-1821-279A-FBC1A2F2BD8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DBA9CFE7-9080-1C37-8F7E-9FDA14A2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C0757-3BED-81F9-8003-7AC832D46024}"/>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56658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3585-952E-53DE-B6B7-A94516AC75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33F4C-7FB8-8AE2-DF7A-249BE7455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646AE-6F4B-5AF9-2448-9905124BB96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E880F493-7F6B-F126-9DC2-13CD0F525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C4C8-86B1-6932-16E0-EC476D424F6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82625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58B8-2586-A299-7FBC-E1841FA81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6297F-820F-26E0-934D-B839209B7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2347F-66E0-DB8F-03BD-A3B5F3B54B7E}"/>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7E1E2848-FC6D-D16B-19A0-1C0C85D53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AE33-6B38-09F5-3F9B-F5B7BF368EBA}"/>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425110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9B9E-FDDE-DA09-1013-B7347C7D9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48C54-C348-D948-CA7D-F96048FFC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2486F0-0666-E7FC-B646-4427C3D76E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FCDCA6-9341-8261-0702-1A230CBE5872}"/>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45FBED63-40F1-F2F8-4AB8-2119B04C6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E3BEE-AFCE-13DE-5AA7-B882CB4543A2}"/>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313916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4C32-AFF0-47EC-7016-457CE7DCB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F96963-4BC2-0E83-9C6B-D53922F39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1AA7E6-58ED-87BF-A307-BE87DD0D3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8ECF4-0A31-7CEF-3B99-FBDFB171B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B67C4D-42DF-3CF2-265E-C1BAFAC965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72FB14-8D43-1F29-B432-D8D6CBA19DD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8" name="Footer Placeholder 7">
            <a:extLst>
              <a:ext uri="{FF2B5EF4-FFF2-40B4-BE49-F238E27FC236}">
                <a16:creationId xmlns:a16="http://schemas.microsoft.com/office/drawing/2014/main" id="{40542E25-2BAA-ADA4-CA01-A36FD015BC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BABE7D-1331-7281-1836-86D5B5AFC4BD}"/>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517841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69F6-BD4B-AB23-39B8-E2264C4459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783BEF-D945-FB70-4F7B-889DFE34177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4" name="Footer Placeholder 3">
            <a:extLst>
              <a:ext uri="{FF2B5EF4-FFF2-40B4-BE49-F238E27FC236}">
                <a16:creationId xmlns:a16="http://schemas.microsoft.com/office/drawing/2014/main" id="{963CEE35-8416-2DBB-AA9D-C2494E670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0A07D-53E1-3E61-05EA-0F09660D3AB5}"/>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882715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28E1A-17FB-30CF-7AB1-3D148344C887}"/>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3" name="Footer Placeholder 2">
            <a:extLst>
              <a:ext uri="{FF2B5EF4-FFF2-40B4-BE49-F238E27FC236}">
                <a16:creationId xmlns:a16="http://schemas.microsoft.com/office/drawing/2014/main" id="{BA0648CF-FC54-A1DA-0D72-92AD0377D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1E55BF-B090-B06F-3588-512660F4819E}"/>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73349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74CA-8922-4859-C096-592D646B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37E73B-E1D0-7D99-C856-463C4658A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3E5FF-4795-38F3-226E-C50E2CDE1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61A00-1786-3798-8868-9D983033E860}"/>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BAEAC1AD-9EB6-B113-5B5A-67A0BD27A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8DF11-8801-5F09-961B-407E8A567C38}"/>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110160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C117-37AD-1808-D733-69A28722E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F33C1D-4C14-427C-05F7-9CCDA00E3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EB192-64B1-5E68-D46C-D8924E36A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4E5CB-0D3C-2524-EFC6-90211ECD3678}"/>
              </a:ext>
            </a:extLst>
          </p:cNvPr>
          <p:cNvSpPr>
            <a:spLocks noGrp="1"/>
          </p:cNvSpPr>
          <p:nvPr>
            <p:ph type="dt" sz="half" idx="10"/>
          </p:nvPr>
        </p:nvSpPr>
        <p:spPr/>
        <p:txBody>
          <a:bodyPr/>
          <a:lstStyle/>
          <a:p>
            <a:fld id="{7B829143-CC66-4B5D-B8B1-3BDEC20770CB}" type="datetimeFigureOut">
              <a:rPr lang="en-US" smtClean="0"/>
              <a:t>6/26/2025</a:t>
            </a:fld>
            <a:endParaRPr lang="en-US"/>
          </a:p>
        </p:txBody>
      </p:sp>
      <p:sp>
        <p:nvSpPr>
          <p:cNvPr id="6" name="Footer Placeholder 5">
            <a:extLst>
              <a:ext uri="{FF2B5EF4-FFF2-40B4-BE49-F238E27FC236}">
                <a16:creationId xmlns:a16="http://schemas.microsoft.com/office/drawing/2014/main" id="{DC598128-5B66-0BBE-0C2A-9745740DF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68251-440B-9E6E-C82B-433FAAF49EAF}"/>
              </a:ext>
            </a:extLst>
          </p:cNvPr>
          <p:cNvSpPr>
            <a:spLocks noGrp="1"/>
          </p:cNvSpPr>
          <p:nvPr>
            <p:ph type="sldNum" sz="quarter" idx="12"/>
          </p:nvPr>
        </p:nvSpPr>
        <p:spPr/>
        <p:txBody>
          <a:bodyPr/>
          <a:lstStyle/>
          <a:p>
            <a:fld id="{8F884F20-5721-4D0A-BE30-4B5FA0DE47B0}" type="slidenum">
              <a:rPr lang="en-US" smtClean="0"/>
              <a:t>‹#›</a:t>
            </a:fld>
            <a:endParaRPr lang="en-US"/>
          </a:p>
        </p:txBody>
      </p:sp>
    </p:spTree>
    <p:extLst>
      <p:ext uri="{BB962C8B-B14F-4D97-AF65-F5344CB8AC3E}">
        <p14:creationId xmlns:p14="http://schemas.microsoft.com/office/powerpoint/2010/main" val="2444006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C8F16-1343-1564-26DF-53E92F55F2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385B95-5F50-9EDA-110D-C581896F9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3CC5D-D3A4-B8FB-A86B-368293FE4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829143-CC66-4B5D-B8B1-3BDEC20770CB}" type="datetimeFigureOut">
              <a:rPr lang="en-US" smtClean="0"/>
              <a:t>6/26/2025</a:t>
            </a:fld>
            <a:endParaRPr lang="en-US"/>
          </a:p>
        </p:txBody>
      </p:sp>
      <p:sp>
        <p:nvSpPr>
          <p:cNvPr id="5" name="Footer Placeholder 4">
            <a:extLst>
              <a:ext uri="{FF2B5EF4-FFF2-40B4-BE49-F238E27FC236}">
                <a16:creationId xmlns:a16="http://schemas.microsoft.com/office/drawing/2014/main" id="{07BABF07-AFBE-2518-1433-C7A013C3B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891D26-B2DD-4044-21A8-AF24B1807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884F20-5721-4D0A-BE30-4B5FA0DE47B0}" type="slidenum">
              <a:rPr lang="en-US" smtClean="0"/>
              <a:t>‹#›</a:t>
            </a:fld>
            <a:endParaRPr lang="en-US"/>
          </a:p>
        </p:txBody>
      </p:sp>
    </p:spTree>
    <p:extLst>
      <p:ext uri="{BB962C8B-B14F-4D97-AF65-F5344CB8AC3E}">
        <p14:creationId xmlns:p14="http://schemas.microsoft.com/office/powerpoint/2010/main" val="269267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0E4D9-296E-AF69-5C63-E30D0A62B3BA}"/>
              </a:ext>
            </a:extLst>
          </p:cNvPr>
          <p:cNvSpPr>
            <a:spLocks noGrp="1"/>
          </p:cNvSpPr>
          <p:nvPr>
            <p:ph type="title"/>
          </p:nvPr>
        </p:nvSpPr>
        <p:spPr>
          <a:xfrm>
            <a:off x="5400675" y="315912"/>
            <a:ext cx="6619875" cy="6226175"/>
          </a:xfrm>
        </p:spPr>
        <p:txBody>
          <a:bodyPr>
            <a:normAutofit/>
          </a:bodyPr>
          <a:lstStyle/>
          <a:p>
            <a:r>
              <a:rPr lang="en-US" sz="6000" u="sng" dirty="0"/>
              <a:t>Chapter 12</a:t>
            </a:r>
            <a:br>
              <a:rPr lang="en-US" sz="6000" u="sng" dirty="0"/>
            </a:br>
            <a:r>
              <a:rPr lang="en-US" sz="6000" dirty="0"/>
              <a:t>Pediatric Ethics</a:t>
            </a:r>
          </a:p>
        </p:txBody>
      </p:sp>
      <p:pic>
        <p:nvPicPr>
          <p:cNvPr id="10" name="Content Placeholder 9" descr="A back cover of a medical ethics book&#10;&#10;AI-generated content may be incorrect.">
            <a:extLst>
              <a:ext uri="{FF2B5EF4-FFF2-40B4-BE49-F238E27FC236}">
                <a16:creationId xmlns:a16="http://schemas.microsoft.com/office/drawing/2014/main" id="{C0BC9DD0-C80B-08DB-950E-2BB6E1973C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075"/>
          <a:stretch/>
        </p:blipFill>
        <p:spPr>
          <a:xfrm>
            <a:off x="428624" y="74533"/>
            <a:ext cx="4505325" cy="6708934"/>
          </a:xfrm>
        </p:spPr>
      </p:pic>
    </p:spTree>
    <p:extLst>
      <p:ext uri="{BB962C8B-B14F-4D97-AF65-F5344CB8AC3E}">
        <p14:creationId xmlns:p14="http://schemas.microsoft.com/office/powerpoint/2010/main" val="137170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3CC8-F00B-FD6D-EE21-488D65222756}"/>
              </a:ext>
            </a:extLst>
          </p:cNvPr>
          <p:cNvSpPr>
            <a:spLocks noGrp="1"/>
          </p:cNvSpPr>
          <p:nvPr>
            <p:ph type="title"/>
          </p:nvPr>
        </p:nvSpPr>
        <p:spPr>
          <a:xfrm>
            <a:off x="838200" y="171447"/>
            <a:ext cx="10515600" cy="796925"/>
          </a:xfrm>
        </p:spPr>
        <p:txBody>
          <a:bodyPr/>
          <a:lstStyle/>
          <a:p>
            <a:pPr algn="ctr"/>
            <a:r>
              <a:rPr lang="en-US" u="sng" dirty="0"/>
              <a:t>Pediatric research</a:t>
            </a:r>
          </a:p>
        </p:txBody>
      </p:sp>
      <p:sp>
        <p:nvSpPr>
          <p:cNvPr id="3" name="Content Placeholder 2">
            <a:extLst>
              <a:ext uri="{FF2B5EF4-FFF2-40B4-BE49-F238E27FC236}">
                <a16:creationId xmlns:a16="http://schemas.microsoft.com/office/drawing/2014/main" id="{8F4FADE1-1D7B-7CC5-072C-4F0C66682D42}"/>
              </a:ext>
            </a:extLst>
          </p:cNvPr>
          <p:cNvSpPr>
            <a:spLocks noGrp="1"/>
          </p:cNvSpPr>
          <p:nvPr>
            <p:ph idx="1"/>
          </p:nvPr>
        </p:nvSpPr>
        <p:spPr>
          <a:xfrm>
            <a:off x="209550" y="1066800"/>
            <a:ext cx="11772900" cy="5622927"/>
          </a:xfrm>
        </p:spPr>
        <p:txBody>
          <a:bodyPr>
            <a:normAutofit lnSpcReduction="10000"/>
          </a:bodyPr>
          <a:lstStyle/>
          <a:p>
            <a:r>
              <a:rPr lang="en-US" dirty="0"/>
              <a:t>Incapable of informed consent</a:t>
            </a:r>
          </a:p>
          <a:p>
            <a:r>
              <a:rPr lang="en-US" i="1" dirty="0"/>
              <a:t>But</a:t>
            </a:r>
            <a:r>
              <a:rPr lang="en-US" dirty="0"/>
              <a:t> we need pediatric subjects</a:t>
            </a:r>
          </a:p>
          <a:p>
            <a:r>
              <a:rPr lang="en-US" dirty="0"/>
              <a:t>Therapeutic vs. Nontherapeutic research</a:t>
            </a:r>
          </a:p>
          <a:p>
            <a:r>
              <a:rPr lang="en-US" dirty="0"/>
              <a:t>HHS: Protection of Human Subjects (45 CFR 46), Subpart D</a:t>
            </a:r>
          </a:p>
          <a:p>
            <a:pPr marL="914400" lvl="1" indent="-457200">
              <a:buFont typeface="+mj-lt"/>
              <a:buAutoNum type="arabicPeriod"/>
            </a:pPr>
            <a:r>
              <a:rPr lang="en-US" dirty="0"/>
              <a:t>Nontherapeutic research is justifiable if it carries no more than minimal risk for children.</a:t>
            </a:r>
          </a:p>
          <a:p>
            <a:pPr marL="914400" lvl="1" indent="-457200">
              <a:buFont typeface="+mj-lt"/>
              <a:buAutoNum type="arabicPeriod"/>
            </a:pPr>
            <a:r>
              <a:rPr lang="en-US" dirty="0"/>
              <a:t>More than minimal risk is justified if there is a reasonable likelihood of direct health benefits to the child.</a:t>
            </a:r>
          </a:p>
          <a:p>
            <a:pPr marL="914400" lvl="1" indent="-457200">
              <a:buFont typeface="+mj-lt"/>
              <a:buAutoNum type="arabicPeriod"/>
            </a:pPr>
            <a:r>
              <a:rPr lang="en-US" dirty="0"/>
              <a:t>More than minimal risk may be justified if it does not significantly increase the medical risks the child already faces, as long as there is generalizable knowledge to be gained.</a:t>
            </a:r>
          </a:p>
          <a:p>
            <a:pPr marL="914400" lvl="1" indent="-457200">
              <a:buFont typeface="+mj-lt"/>
              <a:buAutoNum type="arabicPeriod"/>
            </a:pPr>
            <a:r>
              <a:rPr lang="en-US" dirty="0"/>
              <a:t>Research that poses more than a minor increase over minimal risk (that is, beyond what is covered by categories one to three) may be approved if it “presents [the] opportunity to understand, prevent, or alleviate a serious problem affecting the health or welfare of children.”</a:t>
            </a:r>
          </a:p>
        </p:txBody>
      </p:sp>
    </p:spTree>
    <p:extLst>
      <p:ext uri="{BB962C8B-B14F-4D97-AF65-F5344CB8AC3E}">
        <p14:creationId xmlns:p14="http://schemas.microsoft.com/office/powerpoint/2010/main" val="43078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16E8-8809-9069-082F-3B17AC71CCE9}"/>
              </a:ext>
            </a:extLst>
          </p:cNvPr>
          <p:cNvSpPr>
            <a:spLocks noGrp="1"/>
          </p:cNvSpPr>
          <p:nvPr>
            <p:ph type="title"/>
          </p:nvPr>
        </p:nvSpPr>
        <p:spPr>
          <a:xfrm>
            <a:off x="228600" y="393701"/>
            <a:ext cx="11772900" cy="901700"/>
          </a:xfrm>
        </p:spPr>
        <p:txBody>
          <a:bodyPr/>
          <a:lstStyle/>
          <a:p>
            <a:pPr algn="ctr"/>
            <a:r>
              <a:rPr lang="en-US" dirty="0"/>
              <a:t>Racial disparities in treatment and health outcomes</a:t>
            </a:r>
          </a:p>
        </p:txBody>
      </p:sp>
      <p:sp>
        <p:nvSpPr>
          <p:cNvPr id="3" name="Content Placeholder 2">
            <a:extLst>
              <a:ext uri="{FF2B5EF4-FFF2-40B4-BE49-F238E27FC236}">
                <a16:creationId xmlns:a16="http://schemas.microsoft.com/office/drawing/2014/main" id="{985C337C-081A-7674-8841-05EC7DB98138}"/>
              </a:ext>
            </a:extLst>
          </p:cNvPr>
          <p:cNvSpPr>
            <a:spLocks noGrp="1"/>
          </p:cNvSpPr>
          <p:nvPr>
            <p:ph idx="1"/>
          </p:nvPr>
        </p:nvSpPr>
        <p:spPr>
          <a:xfrm>
            <a:off x="190500" y="1390650"/>
            <a:ext cx="11772900" cy="5257800"/>
          </a:xfrm>
        </p:spPr>
        <p:txBody>
          <a:bodyPr>
            <a:normAutofit lnSpcReduction="10000"/>
          </a:bodyPr>
          <a:lstStyle/>
          <a:p>
            <a:pPr marL="0" indent="0">
              <a:buNone/>
            </a:pPr>
            <a:r>
              <a:rPr lang="en-US" sz="3200" dirty="0"/>
              <a:t>“Racial/ethnic disparities in children’s health and health care are quite extensive, pervasive, and persistent. Disparities were noted across the spectrum of health and health care, including in mortality rates, access to care and use of services, prevention and population health, health status, adolescent health, chronic diseases, special health care needs, quality of care, and organ transplantation. … Mortality-rate disparities were noted for children in all 4 major US racial/ethnic minority groups, including substantially greater risks than white children of all-cause mortality; death from drowning, from acute lymphoblastic leukemia, and after congenital heart defect surgery; and an earlier median age at death for those with Down syndrome and congenital heart defects” (Flores 2010, e979).</a:t>
            </a:r>
          </a:p>
          <a:p>
            <a:endParaRPr lang="en-US" dirty="0"/>
          </a:p>
        </p:txBody>
      </p:sp>
    </p:spTree>
    <p:extLst>
      <p:ext uri="{BB962C8B-B14F-4D97-AF65-F5344CB8AC3E}">
        <p14:creationId xmlns:p14="http://schemas.microsoft.com/office/powerpoint/2010/main" val="22859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6B3-07F2-E4BD-BCFB-83EFA845B041}"/>
              </a:ext>
            </a:extLst>
          </p:cNvPr>
          <p:cNvSpPr>
            <a:spLocks noGrp="1"/>
          </p:cNvSpPr>
          <p:nvPr>
            <p:ph type="title"/>
          </p:nvPr>
        </p:nvSpPr>
        <p:spPr>
          <a:xfrm>
            <a:off x="438149" y="574675"/>
            <a:ext cx="5324476" cy="1025525"/>
          </a:xfrm>
        </p:spPr>
        <p:txBody>
          <a:bodyPr/>
          <a:lstStyle/>
          <a:p>
            <a:r>
              <a:rPr lang="en-US" dirty="0"/>
              <a:t>End-of-life care</a:t>
            </a:r>
          </a:p>
        </p:txBody>
      </p:sp>
      <p:sp>
        <p:nvSpPr>
          <p:cNvPr id="3" name="Content Placeholder 2">
            <a:extLst>
              <a:ext uri="{FF2B5EF4-FFF2-40B4-BE49-F238E27FC236}">
                <a16:creationId xmlns:a16="http://schemas.microsoft.com/office/drawing/2014/main" id="{B15DCCFA-D834-3D32-64EB-8BEC4D83D9F3}"/>
              </a:ext>
            </a:extLst>
          </p:cNvPr>
          <p:cNvSpPr>
            <a:spLocks noGrp="1"/>
          </p:cNvSpPr>
          <p:nvPr>
            <p:ph idx="1"/>
          </p:nvPr>
        </p:nvSpPr>
        <p:spPr>
          <a:xfrm>
            <a:off x="257176" y="1695450"/>
            <a:ext cx="5200650" cy="4797425"/>
          </a:xfrm>
        </p:spPr>
        <p:txBody>
          <a:bodyPr>
            <a:normAutofit/>
          </a:bodyPr>
          <a:lstStyle/>
          <a:p>
            <a:r>
              <a:rPr lang="en-US" sz="3600" dirty="0"/>
              <a:t>Treatment vs. Reduction of suffering</a:t>
            </a:r>
          </a:p>
          <a:p>
            <a:r>
              <a:rPr lang="en-US" sz="3600" dirty="0"/>
              <a:t>Denial </a:t>
            </a:r>
            <a:r>
              <a:rPr lang="en-US" sz="3600" dirty="0">
                <a:sym typeface="Wingdings" panose="05000000000000000000" pitchFamily="2" charset="2"/>
              </a:rPr>
              <a:t> Medically futile treatments</a:t>
            </a:r>
          </a:p>
          <a:p>
            <a:r>
              <a:rPr lang="en-US" sz="3600" dirty="0">
                <a:sym typeface="Wingdings" panose="05000000000000000000" pitchFamily="2" charset="2"/>
              </a:rPr>
              <a:t>Deception</a:t>
            </a:r>
          </a:p>
          <a:p>
            <a:r>
              <a:rPr lang="en-US" sz="3600" dirty="0">
                <a:sym typeface="Wingdings" panose="05000000000000000000" pitchFamily="2" charset="2"/>
              </a:rPr>
              <a:t>Pediatric palliative care + Support family in their grief</a:t>
            </a:r>
            <a:endParaRPr lang="en-US" sz="3600" dirty="0"/>
          </a:p>
        </p:txBody>
      </p:sp>
      <p:pic>
        <p:nvPicPr>
          <p:cNvPr id="6" name="Picture 5">
            <a:extLst>
              <a:ext uri="{FF2B5EF4-FFF2-40B4-BE49-F238E27FC236}">
                <a16:creationId xmlns:a16="http://schemas.microsoft.com/office/drawing/2014/main" id="{113D0E36-C1FC-E834-D63B-9F45172C520B}"/>
              </a:ext>
            </a:extLst>
          </p:cNvPr>
          <p:cNvPicPr>
            <a:picLocks noChangeAspect="1"/>
          </p:cNvPicPr>
          <p:nvPr/>
        </p:nvPicPr>
        <p:blipFill>
          <a:blip r:embed="rId3"/>
          <a:srcRect l="8917" t="1129" r="8041" b="-1129"/>
          <a:stretch/>
        </p:blipFill>
        <p:spPr>
          <a:xfrm>
            <a:off x="5661498" y="1507787"/>
            <a:ext cx="6361888" cy="4309353"/>
          </a:xfrm>
          <a:prstGeom prst="rect">
            <a:avLst/>
          </a:prstGeom>
        </p:spPr>
      </p:pic>
    </p:spTree>
    <p:extLst>
      <p:ext uri="{BB962C8B-B14F-4D97-AF65-F5344CB8AC3E}">
        <p14:creationId xmlns:p14="http://schemas.microsoft.com/office/powerpoint/2010/main" val="1184536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D096-AFC0-A597-15CD-D17897673AFD}"/>
              </a:ext>
            </a:extLst>
          </p:cNvPr>
          <p:cNvSpPr>
            <a:spLocks noGrp="1"/>
          </p:cNvSpPr>
          <p:nvPr>
            <p:ph type="title"/>
          </p:nvPr>
        </p:nvSpPr>
        <p:spPr>
          <a:xfrm>
            <a:off x="838200" y="118565"/>
            <a:ext cx="10515600" cy="779463"/>
          </a:xfrm>
        </p:spPr>
        <p:txBody>
          <a:bodyPr/>
          <a:lstStyle/>
          <a:p>
            <a:pPr algn="ctr"/>
            <a:r>
              <a:rPr lang="en-US" dirty="0"/>
              <a:t>Questions?</a:t>
            </a:r>
          </a:p>
        </p:txBody>
      </p:sp>
      <p:sp>
        <p:nvSpPr>
          <p:cNvPr id="3" name="Content Placeholder 2">
            <a:extLst>
              <a:ext uri="{FF2B5EF4-FFF2-40B4-BE49-F238E27FC236}">
                <a16:creationId xmlns:a16="http://schemas.microsoft.com/office/drawing/2014/main" id="{896CEF1F-0662-274F-BEC9-B450B42C82EE}"/>
              </a:ext>
            </a:extLst>
          </p:cNvPr>
          <p:cNvSpPr>
            <a:spLocks noGrp="1"/>
          </p:cNvSpPr>
          <p:nvPr>
            <p:ph sz="half" idx="1"/>
          </p:nvPr>
        </p:nvSpPr>
        <p:spPr>
          <a:xfrm>
            <a:off x="638175" y="898028"/>
            <a:ext cx="5381625" cy="1416547"/>
          </a:xfrm>
        </p:spPr>
        <p:txBody>
          <a:bodyPr>
            <a:normAutofit/>
          </a:bodyPr>
          <a:lstStyle/>
          <a:p>
            <a:r>
              <a:rPr lang="en-US" sz="4000" dirty="0"/>
              <a:t>Respect for autonomy</a:t>
            </a:r>
          </a:p>
          <a:p>
            <a:r>
              <a:rPr lang="en-US" sz="4000" dirty="0"/>
              <a:t>Nonmaleficence</a:t>
            </a:r>
          </a:p>
        </p:txBody>
      </p:sp>
      <p:sp>
        <p:nvSpPr>
          <p:cNvPr id="14" name="Content Placeholder 13">
            <a:extLst>
              <a:ext uri="{FF2B5EF4-FFF2-40B4-BE49-F238E27FC236}">
                <a16:creationId xmlns:a16="http://schemas.microsoft.com/office/drawing/2014/main" id="{38778910-36EE-E567-7CE6-34526C5812D0}"/>
              </a:ext>
            </a:extLst>
          </p:cNvPr>
          <p:cNvSpPr>
            <a:spLocks noGrp="1"/>
          </p:cNvSpPr>
          <p:nvPr>
            <p:ph sz="half" idx="2"/>
          </p:nvPr>
        </p:nvSpPr>
        <p:spPr>
          <a:xfrm>
            <a:off x="6722044" y="898028"/>
            <a:ext cx="4631756" cy="1416547"/>
          </a:xfrm>
        </p:spPr>
        <p:txBody>
          <a:bodyPr/>
          <a:lstStyle/>
          <a:p>
            <a:r>
              <a:rPr lang="en-US" sz="4000" dirty="0"/>
              <a:t>Beneficence</a:t>
            </a:r>
          </a:p>
          <a:p>
            <a:r>
              <a:rPr lang="en-US" sz="4000" dirty="0"/>
              <a:t>Justice</a:t>
            </a:r>
          </a:p>
          <a:p>
            <a:endParaRPr lang="en-US" dirty="0"/>
          </a:p>
        </p:txBody>
      </p:sp>
      <p:pic>
        <p:nvPicPr>
          <p:cNvPr id="5" name="Picture 4">
            <a:extLst>
              <a:ext uri="{FF2B5EF4-FFF2-40B4-BE49-F238E27FC236}">
                <a16:creationId xmlns:a16="http://schemas.microsoft.com/office/drawing/2014/main" id="{BF71F8D8-2DAB-77EC-EFB1-8BB70787AFE4}"/>
              </a:ext>
            </a:extLst>
          </p:cNvPr>
          <p:cNvPicPr>
            <a:picLocks noChangeAspect="1"/>
          </p:cNvPicPr>
          <p:nvPr/>
        </p:nvPicPr>
        <p:blipFill>
          <a:blip r:embed="rId2"/>
          <a:stretch>
            <a:fillRect/>
          </a:stretch>
        </p:blipFill>
        <p:spPr>
          <a:xfrm>
            <a:off x="2022263" y="3751605"/>
            <a:ext cx="2055398" cy="3106395"/>
          </a:xfrm>
          <a:prstGeom prst="rect">
            <a:avLst/>
          </a:prstGeom>
        </p:spPr>
      </p:pic>
      <p:pic>
        <p:nvPicPr>
          <p:cNvPr id="6" name="Picture 5">
            <a:extLst>
              <a:ext uri="{FF2B5EF4-FFF2-40B4-BE49-F238E27FC236}">
                <a16:creationId xmlns:a16="http://schemas.microsoft.com/office/drawing/2014/main" id="{4D645423-CEF9-621A-F103-C963369705C5}"/>
              </a:ext>
            </a:extLst>
          </p:cNvPr>
          <p:cNvPicPr>
            <a:picLocks noChangeAspect="1"/>
          </p:cNvPicPr>
          <p:nvPr/>
        </p:nvPicPr>
        <p:blipFill>
          <a:blip r:embed="rId3"/>
          <a:stretch>
            <a:fillRect/>
          </a:stretch>
        </p:blipFill>
        <p:spPr>
          <a:xfrm>
            <a:off x="8140141" y="2534364"/>
            <a:ext cx="2061789" cy="3106395"/>
          </a:xfrm>
          <a:prstGeom prst="rect">
            <a:avLst/>
          </a:prstGeom>
        </p:spPr>
      </p:pic>
      <p:pic>
        <p:nvPicPr>
          <p:cNvPr id="10" name="Picture 9">
            <a:extLst>
              <a:ext uri="{FF2B5EF4-FFF2-40B4-BE49-F238E27FC236}">
                <a16:creationId xmlns:a16="http://schemas.microsoft.com/office/drawing/2014/main" id="{D7FFC404-5AF2-02C2-499B-D44ACC167E4D}"/>
              </a:ext>
            </a:extLst>
          </p:cNvPr>
          <p:cNvPicPr>
            <a:picLocks noChangeAspect="1"/>
          </p:cNvPicPr>
          <p:nvPr/>
        </p:nvPicPr>
        <p:blipFill>
          <a:blip r:embed="rId4"/>
          <a:srcRect l="21536" t="6383" r="21726" b="7944"/>
          <a:stretch/>
        </p:blipFill>
        <p:spPr>
          <a:xfrm>
            <a:off x="4076753" y="2534365"/>
            <a:ext cx="2057214" cy="3106395"/>
          </a:xfrm>
          <a:prstGeom prst="rect">
            <a:avLst/>
          </a:prstGeom>
        </p:spPr>
      </p:pic>
      <p:pic>
        <p:nvPicPr>
          <p:cNvPr id="11" name="Picture 10">
            <a:extLst>
              <a:ext uri="{FF2B5EF4-FFF2-40B4-BE49-F238E27FC236}">
                <a16:creationId xmlns:a16="http://schemas.microsoft.com/office/drawing/2014/main" id="{A7649AB1-1BB8-421F-EF30-7793E33A0A44}"/>
              </a:ext>
            </a:extLst>
          </p:cNvPr>
          <p:cNvPicPr>
            <a:picLocks noChangeAspect="1"/>
          </p:cNvPicPr>
          <p:nvPr/>
        </p:nvPicPr>
        <p:blipFill>
          <a:blip r:embed="rId5"/>
          <a:stretch>
            <a:fillRect/>
          </a:stretch>
        </p:blipFill>
        <p:spPr>
          <a:xfrm>
            <a:off x="6132151" y="3751605"/>
            <a:ext cx="2012253" cy="3106395"/>
          </a:xfrm>
          <a:prstGeom prst="rect">
            <a:avLst/>
          </a:prstGeom>
        </p:spPr>
      </p:pic>
      <p:pic>
        <p:nvPicPr>
          <p:cNvPr id="12" name="Picture 11">
            <a:extLst>
              <a:ext uri="{FF2B5EF4-FFF2-40B4-BE49-F238E27FC236}">
                <a16:creationId xmlns:a16="http://schemas.microsoft.com/office/drawing/2014/main" id="{9CDA8C8D-44DB-2BA1-7362-BDB9F02EE7F6}"/>
              </a:ext>
            </a:extLst>
          </p:cNvPr>
          <p:cNvPicPr>
            <a:picLocks noChangeAspect="1"/>
          </p:cNvPicPr>
          <p:nvPr/>
        </p:nvPicPr>
        <p:blipFill>
          <a:blip r:embed="rId6"/>
          <a:stretch>
            <a:fillRect/>
          </a:stretch>
        </p:blipFill>
        <p:spPr>
          <a:xfrm>
            <a:off x="0" y="2534366"/>
            <a:ext cx="2022263" cy="3106395"/>
          </a:xfrm>
          <a:prstGeom prst="rect">
            <a:avLst/>
          </a:prstGeom>
        </p:spPr>
      </p:pic>
      <p:pic>
        <p:nvPicPr>
          <p:cNvPr id="13" name="Picture 12">
            <a:extLst>
              <a:ext uri="{FF2B5EF4-FFF2-40B4-BE49-F238E27FC236}">
                <a16:creationId xmlns:a16="http://schemas.microsoft.com/office/drawing/2014/main" id="{96A1F46D-F606-84DD-C476-936135CDEEC2}"/>
              </a:ext>
            </a:extLst>
          </p:cNvPr>
          <p:cNvPicPr>
            <a:picLocks noChangeAspect="1"/>
          </p:cNvPicPr>
          <p:nvPr/>
        </p:nvPicPr>
        <p:blipFill>
          <a:blip r:embed="rId7"/>
          <a:stretch>
            <a:fillRect/>
          </a:stretch>
        </p:blipFill>
        <p:spPr>
          <a:xfrm>
            <a:off x="10201930" y="3829176"/>
            <a:ext cx="2005081" cy="3028824"/>
          </a:xfrm>
          <a:prstGeom prst="rect">
            <a:avLst/>
          </a:prstGeom>
        </p:spPr>
      </p:pic>
    </p:spTree>
    <p:extLst>
      <p:ext uri="{BB962C8B-B14F-4D97-AF65-F5344CB8AC3E}">
        <p14:creationId xmlns:p14="http://schemas.microsoft.com/office/powerpoint/2010/main" val="1420987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979F-357C-1541-C9D5-C2E6B2589E5C}"/>
              </a:ext>
            </a:extLst>
          </p:cNvPr>
          <p:cNvSpPr>
            <a:spLocks noGrp="1"/>
          </p:cNvSpPr>
          <p:nvPr>
            <p:ph type="title"/>
          </p:nvPr>
        </p:nvSpPr>
        <p:spPr>
          <a:xfrm>
            <a:off x="171450" y="1971675"/>
            <a:ext cx="5429250" cy="966788"/>
          </a:xfrm>
        </p:spPr>
        <p:txBody>
          <a:bodyPr>
            <a:normAutofit/>
          </a:bodyPr>
          <a:lstStyle/>
          <a:p>
            <a:r>
              <a:rPr lang="en-US" sz="4000" dirty="0"/>
              <a:t>Pre- or proto- competent </a:t>
            </a:r>
          </a:p>
        </p:txBody>
      </p:sp>
      <p:sp>
        <p:nvSpPr>
          <p:cNvPr id="4" name="Title 1">
            <a:extLst>
              <a:ext uri="{FF2B5EF4-FFF2-40B4-BE49-F238E27FC236}">
                <a16:creationId xmlns:a16="http://schemas.microsoft.com/office/drawing/2014/main" id="{654ADBF8-8D4B-1BB1-6704-9B89C6B3E0F4}"/>
              </a:ext>
            </a:extLst>
          </p:cNvPr>
          <p:cNvSpPr txBox="1">
            <a:spLocks/>
          </p:cNvSpPr>
          <p:nvPr/>
        </p:nvSpPr>
        <p:spPr>
          <a:xfrm>
            <a:off x="9010650" y="1971675"/>
            <a:ext cx="3009902" cy="966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a:t>Autonomous </a:t>
            </a:r>
          </a:p>
        </p:txBody>
      </p:sp>
      <p:cxnSp>
        <p:nvCxnSpPr>
          <p:cNvPr id="6" name="Straight Connector 5">
            <a:extLst>
              <a:ext uri="{FF2B5EF4-FFF2-40B4-BE49-F238E27FC236}">
                <a16:creationId xmlns:a16="http://schemas.microsoft.com/office/drawing/2014/main" id="{53701530-E3A5-83F6-BF3B-FEC4B80B5B8A}"/>
              </a:ext>
            </a:extLst>
          </p:cNvPr>
          <p:cNvCxnSpPr>
            <a:cxnSpLocks/>
          </p:cNvCxnSpPr>
          <p:nvPr/>
        </p:nvCxnSpPr>
        <p:spPr>
          <a:xfrm>
            <a:off x="1685925" y="3095625"/>
            <a:ext cx="8858250"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01515E0E-9FF6-AA1D-30CE-F5604544E250}"/>
              </a:ext>
            </a:extLst>
          </p:cNvPr>
          <p:cNvCxnSpPr/>
          <p:nvPr/>
        </p:nvCxnSpPr>
        <p:spPr>
          <a:xfrm>
            <a:off x="1685925" y="2888456"/>
            <a:ext cx="0" cy="414337"/>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812503E9-FD0D-043B-88C6-FE37CB7B90D3}"/>
              </a:ext>
            </a:extLst>
          </p:cNvPr>
          <p:cNvCxnSpPr/>
          <p:nvPr/>
        </p:nvCxnSpPr>
        <p:spPr>
          <a:xfrm>
            <a:off x="10544175" y="2888456"/>
            <a:ext cx="0" cy="414337"/>
          </a:xfrm>
          <a:prstGeom prst="line">
            <a:avLst/>
          </a:prstGeom>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56C2078A-97C6-210C-30F5-C38F04C18DE3}"/>
              </a:ext>
            </a:extLst>
          </p:cNvPr>
          <p:cNvSpPr txBox="1"/>
          <p:nvPr/>
        </p:nvSpPr>
        <p:spPr>
          <a:xfrm>
            <a:off x="3803353" y="3429000"/>
            <a:ext cx="4585294" cy="707886"/>
          </a:xfrm>
          <a:prstGeom prst="rect">
            <a:avLst/>
          </a:prstGeom>
          <a:noFill/>
        </p:spPr>
        <p:txBody>
          <a:bodyPr wrap="none" rtlCol="0">
            <a:spAutoFit/>
          </a:bodyPr>
          <a:lstStyle/>
          <a:p>
            <a:pPr algn="ctr"/>
            <a:r>
              <a:rPr lang="en-US" sz="4000" dirty="0"/>
              <a:t>Emerging autonomy</a:t>
            </a:r>
          </a:p>
        </p:txBody>
      </p:sp>
      <p:sp>
        <p:nvSpPr>
          <p:cNvPr id="17" name="Rectangle 16">
            <a:extLst>
              <a:ext uri="{FF2B5EF4-FFF2-40B4-BE49-F238E27FC236}">
                <a16:creationId xmlns:a16="http://schemas.microsoft.com/office/drawing/2014/main" id="{E77B07B8-E7E4-28CA-3A48-4135E939E0B8}"/>
              </a:ext>
            </a:extLst>
          </p:cNvPr>
          <p:cNvSpPr/>
          <p:nvPr/>
        </p:nvSpPr>
        <p:spPr>
          <a:xfrm>
            <a:off x="2724150" y="3716268"/>
            <a:ext cx="1079203" cy="1333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0369CAF-294A-08CE-6898-8974DAB4A009}"/>
              </a:ext>
            </a:extLst>
          </p:cNvPr>
          <p:cNvSpPr/>
          <p:nvPr/>
        </p:nvSpPr>
        <p:spPr>
          <a:xfrm>
            <a:off x="8388647" y="3649216"/>
            <a:ext cx="1079203" cy="267454"/>
          </a:xfrm>
          <a:prstGeom prst="rightArrow">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01EEEE33-0012-FAD8-F4E3-3850A7C12563}"/>
              </a:ext>
            </a:extLst>
          </p:cNvPr>
          <p:cNvPicPr>
            <a:picLocks noChangeAspect="1"/>
          </p:cNvPicPr>
          <p:nvPr/>
        </p:nvPicPr>
        <p:blipFill>
          <a:blip r:embed="rId3"/>
          <a:stretch>
            <a:fillRect/>
          </a:stretch>
        </p:blipFill>
        <p:spPr>
          <a:xfrm>
            <a:off x="666052" y="3459954"/>
            <a:ext cx="1824437" cy="2738844"/>
          </a:xfrm>
          <a:prstGeom prst="rect">
            <a:avLst/>
          </a:prstGeom>
        </p:spPr>
      </p:pic>
      <p:pic>
        <p:nvPicPr>
          <p:cNvPr id="20" name="Picture 19">
            <a:extLst>
              <a:ext uri="{FF2B5EF4-FFF2-40B4-BE49-F238E27FC236}">
                <a16:creationId xmlns:a16="http://schemas.microsoft.com/office/drawing/2014/main" id="{4DF6BF6E-B0AA-303A-CE95-7F25064F728A}"/>
              </a:ext>
            </a:extLst>
          </p:cNvPr>
          <p:cNvPicPr>
            <a:picLocks noChangeAspect="1"/>
          </p:cNvPicPr>
          <p:nvPr/>
        </p:nvPicPr>
        <p:blipFill>
          <a:blip r:embed="rId4"/>
          <a:srcRect l="21570" t="11992" r="27047"/>
          <a:stretch/>
        </p:blipFill>
        <p:spPr>
          <a:xfrm>
            <a:off x="9701511" y="3459954"/>
            <a:ext cx="2095574" cy="2738844"/>
          </a:xfrm>
          <a:prstGeom prst="rect">
            <a:avLst/>
          </a:prstGeom>
        </p:spPr>
      </p:pic>
    </p:spTree>
    <p:extLst>
      <p:ext uri="{BB962C8B-B14F-4D97-AF65-F5344CB8AC3E}">
        <p14:creationId xmlns:p14="http://schemas.microsoft.com/office/powerpoint/2010/main" val="1438427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B402-0042-FBA8-A678-C36E62C657E3}"/>
              </a:ext>
            </a:extLst>
          </p:cNvPr>
          <p:cNvSpPr>
            <a:spLocks noGrp="1"/>
          </p:cNvSpPr>
          <p:nvPr>
            <p:ph type="title"/>
          </p:nvPr>
        </p:nvSpPr>
        <p:spPr>
          <a:xfrm>
            <a:off x="852487" y="160844"/>
            <a:ext cx="10515600" cy="1025525"/>
          </a:xfrm>
        </p:spPr>
        <p:txBody>
          <a:bodyPr/>
          <a:lstStyle/>
          <a:p>
            <a:pPr algn="ctr"/>
            <a:r>
              <a:rPr lang="en-US" dirty="0"/>
              <a:t>Roles of parents and clinicians</a:t>
            </a:r>
          </a:p>
        </p:txBody>
      </p:sp>
      <p:sp>
        <p:nvSpPr>
          <p:cNvPr id="3" name="Content Placeholder 2">
            <a:extLst>
              <a:ext uri="{FF2B5EF4-FFF2-40B4-BE49-F238E27FC236}">
                <a16:creationId xmlns:a16="http://schemas.microsoft.com/office/drawing/2014/main" id="{444048F5-8A8D-23F2-A74C-4BFAD1809700}"/>
              </a:ext>
            </a:extLst>
          </p:cNvPr>
          <p:cNvSpPr>
            <a:spLocks noGrp="1"/>
          </p:cNvSpPr>
          <p:nvPr>
            <p:ph idx="1"/>
          </p:nvPr>
        </p:nvSpPr>
        <p:spPr>
          <a:xfrm>
            <a:off x="314325" y="1186370"/>
            <a:ext cx="11591925" cy="2918905"/>
          </a:xfrm>
        </p:spPr>
        <p:txBody>
          <a:bodyPr>
            <a:normAutofit fontScale="92500" lnSpcReduction="10000"/>
          </a:bodyPr>
          <a:lstStyle/>
          <a:p>
            <a:r>
              <a:rPr lang="en-US" dirty="0"/>
              <a:t>Ideal: Informed permission from parents + assent from children</a:t>
            </a:r>
          </a:p>
          <a:p>
            <a:r>
              <a:rPr lang="en-US" dirty="0"/>
              <a:t>Things to avoid</a:t>
            </a:r>
          </a:p>
          <a:p>
            <a:pPr lvl="1"/>
            <a:r>
              <a:rPr lang="en-US" dirty="0"/>
              <a:t>Clinician lies to parents</a:t>
            </a:r>
          </a:p>
          <a:p>
            <a:pPr lvl="1"/>
            <a:r>
              <a:rPr lang="en-US" dirty="0"/>
              <a:t>Clinician lies to children</a:t>
            </a:r>
          </a:p>
          <a:p>
            <a:pPr lvl="1"/>
            <a:r>
              <a:rPr lang="en-US" dirty="0"/>
              <a:t>Parents lie to children</a:t>
            </a:r>
          </a:p>
          <a:p>
            <a:r>
              <a:rPr lang="en-US" dirty="0"/>
              <a:t>Help children understand insofar as they can</a:t>
            </a:r>
          </a:p>
          <a:p>
            <a:r>
              <a:rPr lang="en-US" dirty="0"/>
              <a:t>Beneficence: Support future autonomy</a:t>
            </a:r>
          </a:p>
        </p:txBody>
      </p:sp>
      <p:pic>
        <p:nvPicPr>
          <p:cNvPr id="4" name="Picture 3">
            <a:extLst>
              <a:ext uri="{FF2B5EF4-FFF2-40B4-BE49-F238E27FC236}">
                <a16:creationId xmlns:a16="http://schemas.microsoft.com/office/drawing/2014/main" id="{4F51BCA7-B831-5580-D3BF-72C6A40FA379}"/>
              </a:ext>
            </a:extLst>
          </p:cNvPr>
          <p:cNvPicPr>
            <a:picLocks noChangeAspect="1"/>
          </p:cNvPicPr>
          <p:nvPr/>
        </p:nvPicPr>
        <p:blipFill>
          <a:blip r:embed="rId2"/>
          <a:stretch>
            <a:fillRect/>
          </a:stretch>
        </p:blipFill>
        <p:spPr>
          <a:xfrm>
            <a:off x="7217113" y="3563498"/>
            <a:ext cx="4825730" cy="3217153"/>
          </a:xfrm>
          <a:prstGeom prst="rect">
            <a:avLst/>
          </a:prstGeom>
        </p:spPr>
      </p:pic>
      <p:sp>
        <p:nvSpPr>
          <p:cNvPr id="5" name="Content Placeholder 2">
            <a:extLst>
              <a:ext uri="{FF2B5EF4-FFF2-40B4-BE49-F238E27FC236}">
                <a16:creationId xmlns:a16="http://schemas.microsoft.com/office/drawing/2014/main" id="{B3ED6DFF-1237-9C0D-28E8-4C7CB383B787}"/>
              </a:ext>
            </a:extLst>
          </p:cNvPr>
          <p:cNvSpPr txBox="1">
            <a:spLocks/>
          </p:cNvSpPr>
          <p:nvPr/>
        </p:nvSpPr>
        <p:spPr>
          <a:xfrm>
            <a:off x="314325" y="3997325"/>
            <a:ext cx="6686550" cy="185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Typically: Empowering parents </a:t>
            </a:r>
            <a:r>
              <a:rPr lang="en-US" dirty="0">
                <a:sym typeface="Wingdings" panose="05000000000000000000" pitchFamily="2" charset="2"/>
              </a:rPr>
              <a:t> Protect children</a:t>
            </a:r>
          </a:p>
          <a:p>
            <a:r>
              <a:rPr lang="en-US" dirty="0">
                <a:sym typeface="Wingdings" panose="05000000000000000000" pitchFamily="2" charset="2"/>
              </a:rPr>
              <a:t>Rarely: Clinician advocates for the child against the parents</a:t>
            </a:r>
            <a:endParaRPr lang="en-US" dirty="0"/>
          </a:p>
        </p:txBody>
      </p:sp>
    </p:spTree>
    <p:extLst>
      <p:ext uri="{BB962C8B-B14F-4D97-AF65-F5344CB8AC3E}">
        <p14:creationId xmlns:p14="http://schemas.microsoft.com/office/powerpoint/2010/main" val="1411380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546C-4F32-5015-B8A2-5A3B24AA7C0A}"/>
              </a:ext>
            </a:extLst>
          </p:cNvPr>
          <p:cNvSpPr>
            <a:spLocks noGrp="1"/>
          </p:cNvSpPr>
          <p:nvPr>
            <p:ph type="title"/>
          </p:nvPr>
        </p:nvSpPr>
        <p:spPr>
          <a:xfrm>
            <a:off x="838200" y="365126"/>
            <a:ext cx="10515600" cy="863600"/>
          </a:xfrm>
        </p:spPr>
        <p:txBody>
          <a:bodyPr/>
          <a:lstStyle/>
          <a:p>
            <a:pPr algn="ctr"/>
            <a:r>
              <a:rPr lang="en-US" u="sng" dirty="0"/>
              <a:t>Proposed standards of beneficence</a:t>
            </a:r>
          </a:p>
        </p:txBody>
      </p:sp>
      <p:sp>
        <p:nvSpPr>
          <p:cNvPr id="3" name="Content Placeholder 2">
            <a:extLst>
              <a:ext uri="{FF2B5EF4-FFF2-40B4-BE49-F238E27FC236}">
                <a16:creationId xmlns:a16="http://schemas.microsoft.com/office/drawing/2014/main" id="{38AC75AE-4A4A-70E8-1EE8-06114E710F76}"/>
              </a:ext>
            </a:extLst>
          </p:cNvPr>
          <p:cNvSpPr>
            <a:spLocks noGrp="1"/>
          </p:cNvSpPr>
          <p:nvPr>
            <p:ph idx="1"/>
          </p:nvPr>
        </p:nvSpPr>
        <p:spPr>
          <a:xfrm>
            <a:off x="285750" y="1228726"/>
            <a:ext cx="11610975" cy="5410199"/>
          </a:xfrm>
        </p:spPr>
        <p:txBody>
          <a:bodyPr>
            <a:normAutofit/>
          </a:bodyPr>
          <a:lstStyle/>
          <a:p>
            <a:pPr marL="514350" indent="-514350">
              <a:buFont typeface="+mj-lt"/>
              <a:buAutoNum type="arabicPeriod"/>
            </a:pPr>
            <a:r>
              <a:rPr lang="en-US" sz="4000" dirty="0"/>
              <a:t>Best interests standard</a:t>
            </a:r>
          </a:p>
          <a:p>
            <a:pPr marL="514350" indent="-514350">
              <a:buFont typeface="+mj-lt"/>
              <a:buAutoNum type="arabicPeriod"/>
            </a:pPr>
            <a:r>
              <a:rPr lang="en-US" sz="4000" dirty="0"/>
              <a:t>Harm principle</a:t>
            </a:r>
          </a:p>
          <a:p>
            <a:pPr marL="514350" indent="-514350">
              <a:buFont typeface="+mj-lt"/>
              <a:buAutoNum type="arabicPeriod"/>
            </a:pPr>
            <a:r>
              <a:rPr lang="en-US" sz="4000" dirty="0"/>
              <a:t>Respect for parental autonomy (if it is rational)</a:t>
            </a:r>
          </a:p>
        </p:txBody>
      </p:sp>
      <p:pic>
        <p:nvPicPr>
          <p:cNvPr id="4" name="Picture 3">
            <a:extLst>
              <a:ext uri="{FF2B5EF4-FFF2-40B4-BE49-F238E27FC236}">
                <a16:creationId xmlns:a16="http://schemas.microsoft.com/office/drawing/2014/main" id="{88A37ED4-9425-CCE2-99EE-459DFDE804FE}"/>
              </a:ext>
            </a:extLst>
          </p:cNvPr>
          <p:cNvPicPr>
            <a:picLocks noChangeAspect="1"/>
          </p:cNvPicPr>
          <p:nvPr/>
        </p:nvPicPr>
        <p:blipFill>
          <a:blip r:embed="rId2"/>
          <a:stretch>
            <a:fillRect/>
          </a:stretch>
        </p:blipFill>
        <p:spPr>
          <a:xfrm>
            <a:off x="6767512" y="3323649"/>
            <a:ext cx="5262563" cy="3410388"/>
          </a:xfrm>
          <a:prstGeom prst="rect">
            <a:avLst/>
          </a:prstGeom>
        </p:spPr>
      </p:pic>
      <p:sp>
        <p:nvSpPr>
          <p:cNvPr id="5" name="Content Placeholder 2">
            <a:extLst>
              <a:ext uri="{FF2B5EF4-FFF2-40B4-BE49-F238E27FC236}">
                <a16:creationId xmlns:a16="http://schemas.microsoft.com/office/drawing/2014/main" id="{CA25421F-4267-2BBA-9AB6-B5C4A2E224A0}"/>
              </a:ext>
            </a:extLst>
          </p:cNvPr>
          <p:cNvSpPr txBox="1">
            <a:spLocks/>
          </p:cNvSpPr>
          <p:nvPr/>
        </p:nvSpPr>
        <p:spPr>
          <a:xfrm>
            <a:off x="295275" y="3933825"/>
            <a:ext cx="6338887" cy="2010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There are difficult cases around undertreatment and overtreatment.</a:t>
            </a:r>
          </a:p>
        </p:txBody>
      </p:sp>
    </p:spTree>
    <p:extLst>
      <p:ext uri="{BB962C8B-B14F-4D97-AF65-F5344CB8AC3E}">
        <p14:creationId xmlns:p14="http://schemas.microsoft.com/office/powerpoint/2010/main" val="291215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B39BC-6B23-7F33-A66A-824F14903A6A}"/>
              </a:ext>
            </a:extLst>
          </p:cNvPr>
          <p:cNvSpPr>
            <a:spLocks noGrp="1"/>
          </p:cNvSpPr>
          <p:nvPr>
            <p:ph type="title"/>
          </p:nvPr>
        </p:nvSpPr>
        <p:spPr>
          <a:xfrm>
            <a:off x="838200" y="107951"/>
            <a:ext cx="10515600" cy="939800"/>
          </a:xfrm>
        </p:spPr>
        <p:txBody>
          <a:bodyPr/>
          <a:lstStyle/>
          <a:p>
            <a:pPr algn="ctr"/>
            <a:r>
              <a:rPr lang="en-US" dirty="0"/>
              <a:t>Standards for withholding treatment</a:t>
            </a:r>
          </a:p>
        </p:txBody>
      </p:sp>
      <p:sp>
        <p:nvSpPr>
          <p:cNvPr id="3" name="Content Placeholder 2">
            <a:extLst>
              <a:ext uri="{FF2B5EF4-FFF2-40B4-BE49-F238E27FC236}">
                <a16:creationId xmlns:a16="http://schemas.microsoft.com/office/drawing/2014/main" id="{F85CE317-E6E6-12B4-E5D2-AFC73AF0CE21}"/>
              </a:ext>
            </a:extLst>
          </p:cNvPr>
          <p:cNvSpPr>
            <a:spLocks noGrp="1"/>
          </p:cNvSpPr>
          <p:nvPr>
            <p:ph idx="1"/>
          </p:nvPr>
        </p:nvSpPr>
        <p:spPr>
          <a:xfrm>
            <a:off x="238125" y="1047751"/>
            <a:ext cx="5762625" cy="5610224"/>
          </a:xfrm>
        </p:spPr>
        <p:txBody>
          <a:bodyPr/>
          <a:lstStyle/>
          <a:p>
            <a:pPr marL="0" indent="0">
              <a:buNone/>
            </a:pPr>
            <a:r>
              <a:rPr lang="en-US" dirty="0"/>
              <a:t>“When treatment is clearly beneficial, it should be provided regardless of whether or not parents agree, but for cases in which the benefits of treatment are ambiguous or uncertain, parents should have the authority to determine whether treatment is provided or foregone. When treatment is considered futile, cannot provide benefit, and may only prolong or increase suffering, life-extending treatment should not be provided, even if parents insist on it” (Fleischman 2016, 66).</a:t>
            </a:r>
          </a:p>
        </p:txBody>
      </p:sp>
      <p:sp>
        <p:nvSpPr>
          <p:cNvPr id="4" name="Content Placeholder 2">
            <a:extLst>
              <a:ext uri="{FF2B5EF4-FFF2-40B4-BE49-F238E27FC236}">
                <a16:creationId xmlns:a16="http://schemas.microsoft.com/office/drawing/2014/main" id="{94F8B68F-8834-59DB-CD23-601831E3388D}"/>
              </a:ext>
            </a:extLst>
          </p:cNvPr>
          <p:cNvSpPr txBox="1">
            <a:spLocks/>
          </p:cNvSpPr>
          <p:nvPr/>
        </p:nvSpPr>
        <p:spPr>
          <a:xfrm>
            <a:off x="6305550" y="1047751"/>
            <a:ext cx="5762625" cy="56102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Treatment can be withheld only if “(A) the infant is chronically and irreversibly comatose; (B) the provision of such treatment would (</a:t>
            </a:r>
            <a:r>
              <a:rPr lang="en-US" dirty="0" err="1"/>
              <a:t>i</a:t>
            </a:r>
            <a:r>
              <a:rPr lang="en-US" dirty="0"/>
              <a:t>) merely prolong dying, (ii) not be effective in ameliorating or correcting all of the infant’s life-threatening conditions; or (iii) otherwise be futile in terms of survival of the infant; or (C) the provision of such treatment would be virtually futile in terms of the survival of the infant and the treatment itself under such circumstances would be inhumane” (Pub. L. 98-457).</a:t>
            </a:r>
          </a:p>
        </p:txBody>
      </p:sp>
      <p:cxnSp>
        <p:nvCxnSpPr>
          <p:cNvPr id="6" name="Straight Connector 5">
            <a:extLst>
              <a:ext uri="{FF2B5EF4-FFF2-40B4-BE49-F238E27FC236}">
                <a16:creationId xmlns:a16="http://schemas.microsoft.com/office/drawing/2014/main" id="{C82E2E0A-2025-FAEF-6581-3EDEE6ADE103}"/>
              </a:ext>
            </a:extLst>
          </p:cNvPr>
          <p:cNvCxnSpPr/>
          <p:nvPr/>
        </p:nvCxnSpPr>
        <p:spPr>
          <a:xfrm>
            <a:off x="6096000" y="1047751"/>
            <a:ext cx="0" cy="553402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3848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A19BB-8859-3AD6-0F3F-BB03901892EB}"/>
              </a:ext>
            </a:extLst>
          </p:cNvPr>
          <p:cNvSpPr>
            <a:spLocks noGrp="1"/>
          </p:cNvSpPr>
          <p:nvPr>
            <p:ph type="title"/>
          </p:nvPr>
        </p:nvSpPr>
        <p:spPr>
          <a:xfrm>
            <a:off x="556098" y="486384"/>
            <a:ext cx="4813570" cy="996950"/>
          </a:xfrm>
        </p:spPr>
        <p:txBody>
          <a:bodyPr/>
          <a:lstStyle/>
          <a:p>
            <a:r>
              <a:rPr lang="en-US" dirty="0"/>
              <a:t>Mature minor laws</a:t>
            </a:r>
          </a:p>
        </p:txBody>
      </p:sp>
      <p:sp>
        <p:nvSpPr>
          <p:cNvPr id="5" name="Content Placeholder 4">
            <a:extLst>
              <a:ext uri="{FF2B5EF4-FFF2-40B4-BE49-F238E27FC236}">
                <a16:creationId xmlns:a16="http://schemas.microsoft.com/office/drawing/2014/main" id="{5099BD30-1D4B-52B3-FDA5-EE32E16FBE91}"/>
              </a:ext>
            </a:extLst>
          </p:cNvPr>
          <p:cNvSpPr>
            <a:spLocks noGrp="1"/>
          </p:cNvSpPr>
          <p:nvPr>
            <p:ph idx="1"/>
          </p:nvPr>
        </p:nvSpPr>
        <p:spPr>
          <a:xfrm>
            <a:off x="291830" y="1556425"/>
            <a:ext cx="6507804" cy="4815191"/>
          </a:xfrm>
        </p:spPr>
        <p:txBody>
          <a:bodyPr/>
          <a:lstStyle/>
          <a:p>
            <a:r>
              <a:rPr lang="en-US" dirty="0"/>
              <a:t>Can make decisions concerning …</a:t>
            </a:r>
          </a:p>
          <a:p>
            <a:pPr lvl="1"/>
            <a:r>
              <a:rPr lang="en-US" dirty="0"/>
              <a:t>Contraception</a:t>
            </a:r>
          </a:p>
          <a:p>
            <a:pPr lvl="1"/>
            <a:r>
              <a:rPr lang="en-US" dirty="0"/>
              <a:t>Pregnancy</a:t>
            </a:r>
          </a:p>
          <a:p>
            <a:pPr lvl="1"/>
            <a:r>
              <a:rPr lang="en-US" dirty="0"/>
              <a:t>Abortion (where legal)</a:t>
            </a:r>
          </a:p>
          <a:p>
            <a:pPr lvl="1"/>
            <a:r>
              <a:rPr lang="en-US" dirty="0"/>
              <a:t>STIs</a:t>
            </a:r>
          </a:p>
          <a:p>
            <a:pPr lvl="1"/>
            <a:r>
              <a:rPr lang="en-US" dirty="0"/>
              <a:t>Substance use</a:t>
            </a:r>
          </a:p>
          <a:p>
            <a:r>
              <a:rPr lang="en-US" i="1" dirty="0"/>
              <a:t>Smith v. </a:t>
            </a:r>
            <a:r>
              <a:rPr lang="en-US" i="1" dirty="0" err="1"/>
              <a:t>Seibly</a:t>
            </a:r>
            <a:r>
              <a:rPr lang="en-US" dirty="0"/>
              <a:t> (1967)</a:t>
            </a:r>
          </a:p>
          <a:p>
            <a:r>
              <a:rPr lang="en-US" dirty="0"/>
              <a:t>Age restrictions, other eligibility conditions, and allowable medical decisions vary by state</a:t>
            </a:r>
          </a:p>
        </p:txBody>
      </p:sp>
      <p:pic>
        <p:nvPicPr>
          <p:cNvPr id="6" name="Picture 5">
            <a:extLst>
              <a:ext uri="{FF2B5EF4-FFF2-40B4-BE49-F238E27FC236}">
                <a16:creationId xmlns:a16="http://schemas.microsoft.com/office/drawing/2014/main" id="{33B758B8-55AE-B439-55B1-C439AF5DD233}"/>
              </a:ext>
            </a:extLst>
          </p:cNvPr>
          <p:cNvPicPr>
            <a:picLocks noChangeAspect="1"/>
          </p:cNvPicPr>
          <p:nvPr/>
        </p:nvPicPr>
        <p:blipFill>
          <a:blip r:embed="rId2"/>
          <a:stretch>
            <a:fillRect/>
          </a:stretch>
        </p:blipFill>
        <p:spPr>
          <a:xfrm>
            <a:off x="6921252" y="0"/>
            <a:ext cx="5270748" cy="6858000"/>
          </a:xfrm>
          <a:prstGeom prst="rect">
            <a:avLst/>
          </a:prstGeom>
        </p:spPr>
      </p:pic>
    </p:spTree>
    <p:extLst>
      <p:ext uri="{BB962C8B-B14F-4D97-AF65-F5344CB8AC3E}">
        <p14:creationId xmlns:p14="http://schemas.microsoft.com/office/powerpoint/2010/main" val="390911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53DF-5EF8-0A96-EB79-C2201B4B2450}"/>
              </a:ext>
            </a:extLst>
          </p:cNvPr>
          <p:cNvSpPr>
            <a:spLocks noGrp="1"/>
          </p:cNvSpPr>
          <p:nvPr>
            <p:ph type="title"/>
          </p:nvPr>
        </p:nvSpPr>
        <p:spPr>
          <a:xfrm>
            <a:off x="389106" y="858837"/>
            <a:ext cx="10325100" cy="806450"/>
          </a:xfrm>
        </p:spPr>
        <p:txBody>
          <a:bodyPr/>
          <a:lstStyle/>
          <a:p>
            <a:r>
              <a:rPr lang="en-US" dirty="0"/>
              <a:t>Vaccination and screening</a:t>
            </a:r>
          </a:p>
        </p:txBody>
      </p:sp>
      <p:sp>
        <p:nvSpPr>
          <p:cNvPr id="3" name="Content Placeholder 2">
            <a:extLst>
              <a:ext uri="{FF2B5EF4-FFF2-40B4-BE49-F238E27FC236}">
                <a16:creationId xmlns:a16="http://schemas.microsoft.com/office/drawing/2014/main" id="{0BD540EC-1E20-808F-0773-4971B7886465}"/>
              </a:ext>
            </a:extLst>
          </p:cNvPr>
          <p:cNvSpPr>
            <a:spLocks noGrp="1"/>
          </p:cNvSpPr>
          <p:nvPr>
            <p:ph idx="1"/>
          </p:nvPr>
        </p:nvSpPr>
        <p:spPr>
          <a:xfrm>
            <a:off x="389106" y="1790701"/>
            <a:ext cx="6361890" cy="4804652"/>
          </a:xfrm>
        </p:spPr>
        <p:txBody>
          <a:bodyPr/>
          <a:lstStyle/>
          <a:p>
            <a:r>
              <a:rPr lang="en-US" sz="3200" dirty="0"/>
              <a:t>Herd immunity</a:t>
            </a:r>
          </a:p>
          <a:p>
            <a:r>
              <a:rPr lang="en-US" sz="3200" dirty="0"/>
              <a:t>Vaccine hesitancy and refusal</a:t>
            </a:r>
          </a:p>
          <a:p>
            <a:r>
              <a:rPr lang="en-US" sz="3200" dirty="0"/>
              <a:t>Factors to consider</a:t>
            </a:r>
          </a:p>
          <a:p>
            <a:pPr lvl="1"/>
            <a:r>
              <a:rPr lang="en-US" sz="2800" dirty="0"/>
              <a:t>Parental liberty</a:t>
            </a:r>
          </a:p>
          <a:p>
            <a:pPr lvl="1"/>
            <a:r>
              <a:rPr lang="en-US" sz="2800" dirty="0"/>
              <a:t>Public good (justice)</a:t>
            </a:r>
          </a:p>
          <a:p>
            <a:pPr lvl="1"/>
            <a:r>
              <a:rPr lang="en-US" sz="2800" dirty="0"/>
              <a:t>Beneficence</a:t>
            </a:r>
          </a:p>
          <a:p>
            <a:pPr lvl="1"/>
            <a:r>
              <a:rPr lang="en-US" sz="2800" dirty="0"/>
              <a:t>What is owed to children</a:t>
            </a:r>
          </a:p>
          <a:p>
            <a:r>
              <a:rPr lang="en-US" sz="3200" dirty="0"/>
              <a:t>Mandatory newborn screening</a:t>
            </a:r>
            <a:endParaRPr lang="en-US" dirty="0"/>
          </a:p>
        </p:txBody>
      </p:sp>
      <p:pic>
        <p:nvPicPr>
          <p:cNvPr id="4" name="Picture 3">
            <a:extLst>
              <a:ext uri="{FF2B5EF4-FFF2-40B4-BE49-F238E27FC236}">
                <a16:creationId xmlns:a16="http://schemas.microsoft.com/office/drawing/2014/main" id="{D1FD85C7-DB26-8867-6469-DBCE6F8661CA}"/>
              </a:ext>
            </a:extLst>
          </p:cNvPr>
          <p:cNvPicPr>
            <a:picLocks noChangeAspect="1"/>
          </p:cNvPicPr>
          <p:nvPr/>
        </p:nvPicPr>
        <p:blipFill>
          <a:blip r:embed="rId2"/>
          <a:stretch>
            <a:fillRect/>
          </a:stretch>
        </p:blipFill>
        <p:spPr>
          <a:xfrm>
            <a:off x="6750996" y="1927934"/>
            <a:ext cx="5204297" cy="3903223"/>
          </a:xfrm>
          <a:prstGeom prst="rect">
            <a:avLst/>
          </a:prstGeom>
        </p:spPr>
      </p:pic>
    </p:spTree>
    <p:extLst>
      <p:ext uri="{BB962C8B-B14F-4D97-AF65-F5344CB8AC3E}">
        <p14:creationId xmlns:p14="http://schemas.microsoft.com/office/powerpoint/2010/main" val="1107806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FBFF9-DA7F-0DB8-00DC-4ADA5CFDA416}"/>
              </a:ext>
            </a:extLst>
          </p:cNvPr>
          <p:cNvSpPr>
            <a:spLocks noGrp="1"/>
          </p:cNvSpPr>
          <p:nvPr>
            <p:ph idx="1"/>
          </p:nvPr>
        </p:nvSpPr>
        <p:spPr>
          <a:xfrm>
            <a:off x="152402" y="238124"/>
            <a:ext cx="6715124" cy="3781425"/>
          </a:xfrm>
          <a:ln>
            <a:solidFill>
              <a:schemeClr val="tx1"/>
            </a:solidFill>
          </a:ln>
        </p:spPr>
        <p:txBody>
          <a:bodyPr anchor="ctr">
            <a:normAutofit lnSpcReduction="10000"/>
          </a:bodyPr>
          <a:lstStyle/>
          <a:p>
            <a:pPr marL="0" indent="0">
              <a:buNone/>
            </a:pPr>
            <a:r>
              <a:rPr lang="en-US" sz="3600" u="sng" dirty="0"/>
              <a:t>Intersex</a:t>
            </a:r>
          </a:p>
          <a:p>
            <a:r>
              <a:rPr lang="en-US" dirty="0"/>
              <a:t>Disorders of sex development (DSDs)</a:t>
            </a:r>
          </a:p>
          <a:p>
            <a:r>
              <a:rPr lang="en-US" dirty="0"/>
              <a:t>History of deception/coercion</a:t>
            </a:r>
          </a:p>
          <a:p>
            <a:r>
              <a:rPr lang="en-US" dirty="0"/>
              <a:t>“Corrective” surgeries and hormone treatments?</a:t>
            </a:r>
          </a:p>
          <a:p>
            <a:r>
              <a:rPr lang="en-US" dirty="0"/>
              <a:t>Are medical treatments imposing social norms (violating bodily autonomy) or protecting children (beneficence)?</a:t>
            </a:r>
          </a:p>
        </p:txBody>
      </p:sp>
      <p:sp>
        <p:nvSpPr>
          <p:cNvPr id="4" name="Content Placeholder 2">
            <a:extLst>
              <a:ext uri="{FF2B5EF4-FFF2-40B4-BE49-F238E27FC236}">
                <a16:creationId xmlns:a16="http://schemas.microsoft.com/office/drawing/2014/main" id="{30FAE06B-D9C8-922F-C5AE-7E60E63FECC5}"/>
              </a:ext>
            </a:extLst>
          </p:cNvPr>
          <p:cNvSpPr txBox="1">
            <a:spLocks/>
          </p:cNvSpPr>
          <p:nvPr/>
        </p:nvSpPr>
        <p:spPr>
          <a:xfrm>
            <a:off x="152401" y="4143375"/>
            <a:ext cx="6715124" cy="2476500"/>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u="sng" dirty="0"/>
              <a:t>Other elective genital surgeries</a:t>
            </a:r>
          </a:p>
          <a:p>
            <a:r>
              <a:rPr lang="en-US" dirty="0"/>
              <a:t>Male circumcision</a:t>
            </a:r>
          </a:p>
          <a:p>
            <a:r>
              <a:rPr lang="en-US" dirty="0"/>
              <a:t>Female genital cutting</a:t>
            </a:r>
          </a:p>
          <a:p>
            <a:r>
              <a:rPr lang="en-US" dirty="0"/>
              <a:t>Is there a moral difference?</a:t>
            </a:r>
          </a:p>
        </p:txBody>
      </p:sp>
      <p:pic>
        <p:nvPicPr>
          <p:cNvPr id="1026" name="Picture 2" descr="What is intersex? Frequently Asked Questions and Intersex Definitions">
            <a:extLst>
              <a:ext uri="{FF2B5EF4-FFF2-40B4-BE49-F238E27FC236}">
                <a16:creationId xmlns:a16="http://schemas.microsoft.com/office/drawing/2014/main" id="{2AC14594-6365-CF07-53CF-DDB501C68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299" y="857249"/>
            <a:ext cx="5143501"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67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D34F396-02D5-4D8B-FCD0-D67D0266F24C}"/>
              </a:ext>
            </a:extLst>
          </p:cNvPr>
          <p:cNvSpPr txBox="1">
            <a:spLocks noGrp="1"/>
          </p:cNvSpPr>
          <p:nvPr>
            <p:ph idx="1"/>
          </p:nvPr>
        </p:nvSpPr>
        <p:spPr>
          <a:xfrm>
            <a:off x="233362" y="909637"/>
            <a:ext cx="11725275" cy="5038725"/>
          </a:xfrm>
          <a:prstGeom prst="rect">
            <a:avLst/>
          </a:prstGeom>
          <a:ln>
            <a:solidFill>
              <a:schemeClr val="tx1"/>
            </a:solid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900" u="sng" dirty="0"/>
              <a:t>Transgender care</a:t>
            </a:r>
            <a:endParaRPr lang="en-US" sz="3900" dirty="0"/>
          </a:p>
          <a:p>
            <a:r>
              <a:rPr lang="en-US" sz="3000" dirty="0"/>
              <a:t>Gender dysphoria vs. Gender incongruence</a:t>
            </a:r>
          </a:p>
          <a:p>
            <a:r>
              <a:rPr lang="en-US" sz="3000" dirty="0"/>
              <a:t>Puberty blockers vs. Gender-affirming surgery or hormone treatments</a:t>
            </a:r>
          </a:p>
          <a:p>
            <a:r>
              <a:rPr lang="en-US" sz="3000" dirty="0"/>
              <a:t>Legal prohibitions in some states</a:t>
            </a:r>
          </a:p>
          <a:p>
            <a:pPr lvl="1"/>
            <a:r>
              <a:rPr lang="en-US" sz="2600" dirty="0"/>
              <a:t>Concerns about regret (“</a:t>
            </a:r>
            <a:r>
              <a:rPr lang="en-US" sz="2600" dirty="0" err="1"/>
              <a:t>persisters</a:t>
            </a:r>
            <a:r>
              <a:rPr lang="en-US" sz="2600" dirty="0"/>
              <a:t>” vs. “</a:t>
            </a:r>
            <a:r>
              <a:rPr lang="en-US" sz="2600" dirty="0" err="1"/>
              <a:t>desisters</a:t>
            </a:r>
            <a:r>
              <a:rPr lang="en-US" sz="2600" dirty="0"/>
              <a:t>”)</a:t>
            </a:r>
          </a:p>
          <a:p>
            <a:pPr lvl="1"/>
            <a:r>
              <a:rPr lang="en-US" sz="2600" dirty="0"/>
              <a:t>Safety</a:t>
            </a:r>
          </a:p>
          <a:p>
            <a:r>
              <a:rPr lang="en-US" sz="3000" dirty="0"/>
              <a:t>Benefits</a:t>
            </a:r>
          </a:p>
          <a:p>
            <a:pPr lvl="1"/>
            <a:r>
              <a:rPr lang="en-US" sz="2600" dirty="0"/>
              <a:t>Longstanding gender incongruence and meets </a:t>
            </a:r>
            <a:r>
              <a:rPr lang="en-US" sz="2600" i="1" dirty="0"/>
              <a:t>DSM</a:t>
            </a:r>
            <a:r>
              <a:rPr lang="en-US" sz="2600" dirty="0"/>
              <a:t> criteria </a:t>
            </a:r>
            <a:r>
              <a:rPr lang="en-US" sz="2600" dirty="0">
                <a:sym typeface="Wingdings" panose="05000000000000000000" pitchFamily="2" charset="2"/>
              </a:rPr>
              <a:t> Likely</a:t>
            </a:r>
            <a:r>
              <a:rPr lang="en-US" sz="2600" dirty="0"/>
              <a:t> persistence</a:t>
            </a:r>
          </a:p>
          <a:p>
            <a:pPr lvl="1"/>
            <a:r>
              <a:rPr lang="en-US" sz="2600" dirty="0"/>
              <a:t>Mental health benefits</a:t>
            </a:r>
          </a:p>
        </p:txBody>
      </p:sp>
    </p:spTree>
    <p:extLst>
      <p:ext uri="{BB962C8B-B14F-4D97-AF65-F5344CB8AC3E}">
        <p14:creationId xmlns:p14="http://schemas.microsoft.com/office/powerpoint/2010/main" val="220086837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61715668F6654A84B050516820A01E" ma:contentTypeVersion="14" ma:contentTypeDescription="Create a new document." ma:contentTypeScope="" ma:versionID="4feada6d848273257f372c6f4e2698f5">
  <xsd:schema xmlns:xsd="http://www.w3.org/2001/XMLSchema" xmlns:xs="http://www.w3.org/2001/XMLSchema" xmlns:p="http://schemas.microsoft.com/office/2006/metadata/properties" xmlns:ns2="141ccd18-d83e-4bed-9525-04fdd4fc676e" xmlns:ns3="c43f696e-320a-443d-b9e7-bf7ccdd1ea5a" targetNamespace="http://schemas.microsoft.com/office/2006/metadata/properties" ma:root="true" ma:fieldsID="4121604b9227acdf4c71d3ec12fea064" ns2:_="" ns3:_="">
    <xsd:import namespace="141ccd18-d83e-4bed-9525-04fdd4fc676e"/>
    <xsd:import namespace="c43f696e-320a-443d-b9e7-bf7ccdd1ea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ccd18-d83e-4bed-9525-04fdd4fc67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457497-ed84-42a9-879f-f33eea52321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3f696e-320a-443d-b9e7-bf7ccdd1ea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ca262ce-f239-41cc-9d0e-e2c2d71a2fcd}" ma:internalName="TaxCatchAll" ma:showField="CatchAllData" ma:web="c43f696e-320a-443d-b9e7-bf7ccdd1ea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3f696e-320a-443d-b9e7-bf7ccdd1ea5a" xsi:nil="true"/>
    <lcf76f155ced4ddcb4097134ff3c332f xmlns="141ccd18-d83e-4bed-9525-04fdd4fc67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C66417-5CAD-4ACC-AE66-2DF0367BB3D0}"/>
</file>

<file path=customXml/itemProps2.xml><?xml version="1.0" encoding="utf-8"?>
<ds:datastoreItem xmlns:ds="http://schemas.openxmlformats.org/officeDocument/2006/customXml" ds:itemID="{65200B03-9D0A-4D3B-99FD-9696BE45D7C4}"/>
</file>

<file path=customXml/itemProps3.xml><?xml version="1.0" encoding="utf-8"?>
<ds:datastoreItem xmlns:ds="http://schemas.openxmlformats.org/officeDocument/2006/customXml" ds:itemID="{DFB4A2BB-81FE-49AC-9F11-B90BFF6FED4B}"/>
</file>

<file path=docProps/app.xml><?xml version="1.0" encoding="utf-8"?>
<Properties xmlns="http://schemas.openxmlformats.org/officeDocument/2006/extended-properties" xmlns:vt="http://schemas.openxmlformats.org/officeDocument/2006/docPropsVTypes">
  <TotalTime>226</TotalTime>
  <Words>790</Words>
  <Application>Microsoft Office PowerPoint</Application>
  <PresentationFormat>Widescreen</PresentationFormat>
  <Paragraphs>81</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Wingdings</vt:lpstr>
      <vt:lpstr>1_Office Theme</vt:lpstr>
      <vt:lpstr>Chapter 12 Pediatric Ethics</vt:lpstr>
      <vt:lpstr>Pre- or proto- competent </vt:lpstr>
      <vt:lpstr>Roles of parents and clinicians</vt:lpstr>
      <vt:lpstr>Proposed standards of beneficence</vt:lpstr>
      <vt:lpstr>Standards for withholding treatment</vt:lpstr>
      <vt:lpstr>Mature minor laws</vt:lpstr>
      <vt:lpstr>Vaccination and screening</vt:lpstr>
      <vt:lpstr>PowerPoint Presentation</vt:lpstr>
      <vt:lpstr>PowerPoint Presentation</vt:lpstr>
      <vt:lpstr>Pediatric research</vt:lpstr>
      <vt:lpstr>Racial disparities in treatment and health outcomes</vt:lpstr>
      <vt:lpstr>End-of-life care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Altman</dc:creator>
  <cp:lastModifiedBy>Matthew Altman</cp:lastModifiedBy>
  <cp:revision>18</cp:revision>
  <dcterms:created xsi:type="dcterms:W3CDTF">2025-03-16T20:15:08Z</dcterms:created>
  <dcterms:modified xsi:type="dcterms:W3CDTF">2025-06-26T17:52:55Z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0x0101005261715668F6654A84B050516820A01E</vt:lpwstr>
  </property>
</Properties>
</file>