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60CAB-1679-79F4-439B-B0BB01170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0E8743-7181-8C77-8D24-EEF5842DA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50A4D-4BB8-8E12-0359-B32C81F96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64A13-3595-CF3C-3AF0-FCAAA2058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5B5EC-53B8-2DD1-9644-5C4ABCEBE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1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B4AE-C718-3387-361B-544F61797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FEBE9-462E-697B-722B-8FEB3891E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83FBE-6E7D-2C00-1D5C-82B3894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C9F18-6894-EC24-13E5-2150AC5E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1F1D0-47A8-85C8-6DF7-1CC12218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7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A79A5D-2A87-A6B0-7B2E-995CF30A9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C98A94-747B-3334-096E-0F8C0A0C4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BA601-DA1B-1821-279A-FBC1A2F2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9CFE7-9080-1C37-8F7E-9FDA14A2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C0757-3BED-81F9-8003-7AC832D4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8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23585-952E-53DE-B6B7-A94516AC7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3F4C-7FB8-8AE2-DF7A-249BE7455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646AE-6F4B-5AF9-2448-9905124BB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0F493-7F6B-F126-9DC2-13CD0F525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C4C8-86B1-6932-16E0-EC476D424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5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58B8-2586-A299-7FBC-E1841FA8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6297F-820F-26E0-934D-B839209B7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2347F-66E0-DB8F-03BD-A3B5F3B5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E2848-FC6D-D16B-19A0-1C0C85D53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AE33-6B38-09F5-3F9B-F5B7BF368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0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99B9E-FDDE-DA09-1013-B7347C7D9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8C54-C348-D948-CA7D-F96048FFC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486F0-0666-E7FC-B646-4427C3D76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CDCA6-9341-8261-0702-1A230CBE5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BED63-40F1-F2F8-4AB8-2119B04C6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E3BEE-AFCE-13DE-5AA7-B882CB45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6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4C32-AFF0-47EC-7016-457CE7DCB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96963-4BC2-0E83-9C6B-D53922F39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AA7E6-58ED-87BF-A307-BE87DD0D3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58ECF4-0A31-7CEF-3B99-FBDFB171B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67C4D-42DF-3CF2-265E-C1BAFAC96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72FB14-8D43-1F29-B432-D8D6CBA1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542E25-2BAA-ADA4-CA01-A36FD015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BABE7D-1331-7281-1836-86D5B5AF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4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B69F6-BD4B-AB23-39B8-E2264C445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783BEF-D945-FB70-4F7B-889DFE341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CEE35-8416-2DBB-AA9D-C2494E67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0A07D-53E1-3E61-05EA-0F09660D3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1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628E1A-17FB-30CF-7AB1-3D148344C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648CF-FC54-A1DA-0D72-92AD0377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E55BF-B090-B06F-3588-512660F48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9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74CA-8922-4859-C096-592D646B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E73B-E1D0-7D99-C856-463C4658A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3E5FF-4795-38F3-226E-C50E2CDE1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61A00-1786-3798-8868-9D983033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AC1AD-9EB6-B113-5B5A-67A0BD27A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8DF11-8801-5F09-961B-407E8A567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07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7C117-37AD-1808-D733-69A28722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F33C1D-4C14-427C-05F7-9CCDA00E3A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EB192-64B1-5E68-D46C-D8924E36A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4E5CB-0D3C-2524-EFC6-90211ECD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98128-5B66-0BBE-0C2A-9745740DF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68251-440B-9E6E-C82B-433FAAF4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0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9C8F16-1343-1564-26DF-53E92F55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85B95-5F50-9EDA-110D-C581896F9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3CC5D-D3A4-B8FB-A86B-368293FE4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829143-CC66-4B5D-B8B1-3BDEC20770CB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ABF07-AFBE-2518-1433-C7A013C3B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91D26-B2DD-4044-21A8-AF24B1807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884F20-5721-4D0A-BE30-4B5FA0DE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7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B0E4D9-296E-AF69-5C63-E30D0A62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75" y="315912"/>
            <a:ext cx="6619875" cy="6226175"/>
          </a:xfrm>
        </p:spPr>
        <p:txBody>
          <a:bodyPr>
            <a:normAutofit/>
          </a:bodyPr>
          <a:lstStyle/>
          <a:p>
            <a:r>
              <a:rPr lang="en-US" sz="6000" u="sng" dirty="0"/>
              <a:t>Chapter 13</a:t>
            </a:r>
            <a:br>
              <a:rPr lang="en-US" sz="6000" u="sng" dirty="0"/>
            </a:br>
            <a:r>
              <a:rPr lang="en-US" sz="6000" dirty="0"/>
              <a:t>Nursing Ethics</a:t>
            </a:r>
          </a:p>
        </p:txBody>
      </p:sp>
      <p:pic>
        <p:nvPicPr>
          <p:cNvPr id="10" name="Content Placeholder 9" descr="A back cover of a medical ethics book&#10;&#10;AI-generated content may be incorrect.">
            <a:extLst>
              <a:ext uri="{FF2B5EF4-FFF2-40B4-BE49-F238E27FC236}">
                <a16:creationId xmlns:a16="http://schemas.microsoft.com/office/drawing/2014/main" id="{C0BC9DD0-C80B-08DB-950E-2BB6E1973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5"/>
          <a:stretch/>
        </p:blipFill>
        <p:spPr>
          <a:xfrm>
            <a:off x="428624" y="74533"/>
            <a:ext cx="4505325" cy="6708934"/>
          </a:xfrm>
        </p:spPr>
      </p:pic>
    </p:spTree>
    <p:extLst>
      <p:ext uri="{BB962C8B-B14F-4D97-AF65-F5344CB8AC3E}">
        <p14:creationId xmlns:p14="http://schemas.microsoft.com/office/powerpoint/2010/main" val="1371700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17A78-C36D-45FE-2ED7-E8C0533B1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3084"/>
            <a:ext cx="10515600" cy="930274"/>
          </a:xfrm>
        </p:spPr>
        <p:txBody>
          <a:bodyPr/>
          <a:lstStyle/>
          <a:p>
            <a:pPr algn="ctr"/>
            <a:r>
              <a:rPr lang="en-US" dirty="0"/>
              <a:t>Gendered history of nursing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AEDAF-79E4-0CEA-3533-37B02E10B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2" y="923925"/>
            <a:ext cx="11763375" cy="3225564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Assumption that women have biological, psychological, emotional instincts to care for others </a:t>
            </a:r>
            <a:r>
              <a:rPr lang="en-US" sz="3200" dirty="0">
                <a:sym typeface="Wingdings" panose="05000000000000000000" pitchFamily="2" charset="2"/>
              </a:rPr>
              <a:t> Nursing as a profession</a:t>
            </a:r>
          </a:p>
          <a:p>
            <a:r>
              <a:rPr lang="en-US" sz="3200" dirty="0">
                <a:sym typeface="Wingdings" panose="05000000000000000000" pitchFamily="2" charset="2"/>
              </a:rPr>
              <a:t>Military and religious models</a:t>
            </a:r>
          </a:p>
          <a:p>
            <a:r>
              <a:rPr lang="en-US" sz="3200" dirty="0">
                <a:sym typeface="Wingdings" panose="05000000000000000000" pitchFamily="2" charset="2"/>
              </a:rPr>
              <a:t>Nurse/patient ≈ Mother/child</a:t>
            </a:r>
          </a:p>
          <a:p>
            <a:r>
              <a:rPr lang="en-US" sz="3200" dirty="0">
                <a:sym typeface="Wingdings" panose="05000000000000000000" pitchFamily="2" charset="2"/>
              </a:rPr>
              <a:t>Main duty: Obey (mostly male) physicians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“Useful parasite”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“Intelligent machine”</a:t>
            </a:r>
            <a:endParaRPr lang="en-US" sz="3200" dirty="0">
              <a:sym typeface="Wingdings" panose="05000000000000000000" pitchFamily="2" charset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B3E8A-8F28-5BBC-3748-58A9A7A9D595}"/>
              </a:ext>
            </a:extLst>
          </p:cNvPr>
          <p:cNvSpPr txBox="1"/>
          <p:nvPr/>
        </p:nvSpPr>
        <p:spPr>
          <a:xfrm rot="16200000">
            <a:off x="10451631" y="5133677"/>
            <a:ext cx="3225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Image: https://en.wikipedia.org/wiki/The_Agnew_Clinic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712B16-F639-3B3F-C840-A8C186546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24" y="4676775"/>
            <a:ext cx="1509405" cy="2098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AA164B-CE78-C81D-ABFC-5FEAC9610841}"/>
              </a:ext>
            </a:extLst>
          </p:cNvPr>
          <p:cNvSpPr txBox="1"/>
          <p:nvPr/>
        </p:nvSpPr>
        <p:spPr>
          <a:xfrm>
            <a:off x="100722" y="4338221"/>
            <a:ext cx="309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Florence Nightingale (1820-1910)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AD9FA4-21DF-CBDE-C67E-1E68091C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35" r="10125"/>
          <a:stretch/>
        </p:blipFill>
        <p:spPr>
          <a:xfrm>
            <a:off x="3424596" y="4421305"/>
            <a:ext cx="1509405" cy="20981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DC7ED9-D3D2-C056-7116-ADC18A1DC1D3}"/>
              </a:ext>
            </a:extLst>
          </p:cNvPr>
          <p:cNvSpPr txBox="1"/>
          <p:nvPr/>
        </p:nvSpPr>
        <p:spPr>
          <a:xfrm>
            <a:off x="2985767" y="6519446"/>
            <a:ext cx="2387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Clara Barton (1821-1912)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959399-82CE-9BAD-46CA-60B2D8F0C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089" y="3188836"/>
            <a:ext cx="5317213" cy="35860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9E9914-8A43-EE0B-3223-A925D138931E}"/>
              </a:ext>
            </a:extLst>
          </p:cNvPr>
          <p:cNvSpPr txBox="1"/>
          <p:nvPr/>
        </p:nvSpPr>
        <p:spPr>
          <a:xfrm>
            <a:off x="5047533" y="3538676"/>
            <a:ext cx="1463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The Agnew Clinic</a:t>
            </a:r>
            <a:r>
              <a:rPr lang="en-US" sz="1600" dirty="0"/>
              <a:t> (1889), Thomas Eakins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19496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F8A7E-D080-295F-26B5-A4DBE4218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9" y="107951"/>
            <a:ext cx="11496675" cy="1254124"/>
          </a:xfrm>
        </p:spPr>
        <p:txBody>
          <a:bodyPr>
            <a:norm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Race and gender biases  Epistemic injustice </a:t>
            </a:r>
            <a:br>
              <a:rPr lang="en-US" sz="3600" dirty="0">
                <a:sym typeface="Wingdings" panose="05000000000000000000" pitchFamily="2" charset="2"/>
              </a:rPr>
            </a:br>
            <a:r>
              <a:rPr lang="en-US" sz="3600" dirty="0">
                <a:sym typeface="Wingdings" panose="05000000000000000000" pitchFamily="2" charset="2"/>
              </a:rPr>
              <a:t>Nurses’ expertise devalued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674C8E-A65B-B5F8-3A61-3FDF13226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89113"/>
            <a:ext cx="6463282" cy="48021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12A77D-0276-9D94-C816-5788B2CE6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281" y="1050409"/>
            <a:ext cx="5728718" cy="55408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D3F51E-DFF0-8D00-998A-2EFC022B3C71}"/>
              </a:ext>
            </a:extLst>
          </p:cNvPr>
          <p:cNvSpPr txBox="1"/>
          <p:nvPr/>
        </p:nvSpPr>
        <p:spPr>
          <a:xfrm>
            <a:off x="0" y="6611779"/>
            <a:ext cx="64828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Image: https://www.statista.com/statistics/1099804/distribution-of-nurses-across-regions-worldwide-by-gender/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B5B552-325C-84C0-C70C-A2A69692B577}"/>
              </a:ext>
            </a:extLst>
          </p:cNvPr>
          <p:cNvSpPr txBox="1"/>
          <p:nvPr/>
        </p:nvSpPr>
        <p:spPr>
          <a:xfrm>
            <a:off x="8390959" y="6611778"/>
            <a:ext cx="3801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Image: https://usafacts.org/articles/who-are-the-nations-nurses/</a:t>
            </a:r>
          </a:p>
        </p:txBody>
      </p:sp>
    </p:spTree>
    <p:extLst>
      <p:ext uri="{BB962C8B-B14F-4D97-AF65-F5344CB8AC3E}">
        <p14:creationId xmlns:p14="http://schemas.microsoft.com/office/powerpoint/2010/main" val="351573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8DFB-AA94-689A-DD86-EA7A125D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982662"/>
            <a:ext cx="10515600" cy="968375"/>
          </a:xfrm>
        </p:spPr>
        <p:txBody>
          <a:bodyPr/>
          <a:lstStyle/>
          <a:p>
            <a:r>
              <a:rPr lang="en-US" dirty="0"/>
              <a:t>ICN Code of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2716F-D251-1825-B3B2-BDD6B4EF9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2039937"/>
            <a:ext cx="11315700" cy="4538663"/>
          </a:xfrm>
        </p:spPr>
        <p:txBody>
          <a:bodyPr>
            <a:normAutofit/>
          </a:bodyPr>
          <a:lstStyle/>
          <a:p>
            <a:r>
              <a:rPr lang="en-US" sz="3400" dirty="0"/>
              <a:t>Nurses have four fundamental responsibilities: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400" dirty="0"/>
              <a:t>To promote health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400" dirty="0"/>
              <a:t>To prevent illness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400" dirty="0"/>
              <a:t>To restore health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3400" dirty="0"/>
              <a:t>To alleviate suffering and promote a dignified death</a:t>
            </a:r>
          </a:p>
          <a:p>
            <a:pPr marL="914400" lvl="1" indent="-457200">
              <a:buFont typeface="+mj-lt"/>
              <a:buAutoNum type="arabicPeriod"/>
            </a:pPr>
            <a:endParaRPr lang="en-US" sz="3400" dirty="0"/>
          </a:p>
          <a:p>
            <a:pPr marL="914400" lvl="1" indent="-457200">
              <a:buFont typeface="+mj-lt"/>
              <a:buAutoNum type="arabicPeriod"/>
            </a:pPr>
            <a:endParaRPr lang="en-US" sz="3400" dirty="0"/>
          </a:p>
          <a:p>
            <a:pPr marL="457200" lvl="1" indent="0">
              <a:buNone/>
            </a:pPr>
            <a:r>
              <a:rPr lang="en-US" sz="3400" dirty="0"/>
              <a:t>							</a:t>
            </a:r>
            <a:r>
              <a:rPr lang="en-US" sz="3400" dirty="0">
                <a:sym typeface="Wingdings" panose="05000000000000000000" pitchFamily="2" charset="2"/>
              </a:rPr>
              <a:t> Patient advocacy</a:t>
            </a:r>
            <a:endParaRPr lang="en-US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E0743-948F-1ADB-545E-880EACBD1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975" y="57150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99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E0E8D-97A1-C852-CD37-EA4842937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696"/>
            <a:ext cx="10515600" cy="968375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Care ethics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7A466-6022-6B44-51ED-607091F08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2" y="1104900"/>
            <a:ext cx="11744325" cy="5356226"/>
          </a:xfrm>
        </p:spPr>
        <p:txBody>
          <a:bodyPr>
            <a:normAutofit/>
          </a:bodyPr>
          <a:lstStyle/>
          <a:p>
            <a:r>
              <a:rPr lang="en-US" dirty="0"/>
              <a:t>Alternative to ethics of justice, which focuses on impartial application of abstract rules</a:t>
            </a:r>
          </a:p>
          <a:p>
            <a:r>
              <a:rPr lang="en-US" dirty="0"/>
              <a:t>Instead: Interdependence, vulnerability, relationality; context, particularity, connection</a:t>
            </a:r>
          </a:p>
          <a:p>
            <a:r>
              <a:rPr lang="en-US" dirty="0"/>
              <a:t>Applied to patients</a:t>
            </a:r>
          </a:p>
          <a:p>
            <a:r>
              <a:rPr lang="en-US" dirty="0" err="1"/>
              <a:t>Tronto</a:t>
            </a:r>
            <a:r>
              <a:rPr lang="en-US" dirty="0"/>
              <a:t>: Four dimensions of caring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Attentiveness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Responsibility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Competence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Responsiveness</a:t>
            </a:r>
          </a:p>
          <a:p>
            <a:r>
              <a:rPr lang="en-US" dirty="0"/>
              <a:t>Subjective significance of illness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F7B36-AD67-0450-4199-2833E906D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3316724"/>
            <a:ext cx="5857875" cy="3295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5C3D8A-8E5A-B28B-E2B1-ADE5E3276481}"/>
              </a:ext>
            </a:extLst>
          </p:cNvPr>
          <p:cNvSpPr txBox="1"/>
          <p:nvPr/>
        </p:nvSpPr>
        <p:spPr>
          <a:xfrm>
            <a:off x="8655454" y="6611779"/>
            <a:ext cx="35365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Image: https://ethics.org.au/ethics-explainer-ethics-of-care/</a:t>
            </a:r>
          </a:p>
        </p:txBody>
      </p:sp>
    </p:spTree>
    <p:extLst>
      <p:ext uri="{BB962C8B-B14F-4D97-AF65-F5344CB8AC3E}">
        <p14:creationId xmlns:p14="http://schemas.microsoft.com/office/powerpoint/2010/main" val="2511860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E363C-21AE-E2C8-A4AA-C342CB780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298450"/>
            <a:ext cx="10515600" cy="977900"/>
          </a:xfrm>
        </p:spPr>
        <p:txBody>
          <a:bodyPr/>
          <a:lstStyle/>
          <a:p>
            <a:r>
              <a:rPr lang="en-US" dirty="0"/>
              <a:t>Empowering nurses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0FB27-B9DD-D72D-DEF6-329C03A37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6" y="1295400"/>
            <a:ext cx="11268074" cy="3562350"/>
          </a:xfrm>
        </p:spPr>
        <p:txBody>
          <a:bodyPr/>
          <a:lstStyle/>
          <a:p>
            <a:r>
              <a:rPr lang="en-US" dirty="0"/>
              <a:t>Moral agency</a:t>
            </a:r>
          </a:p>
          <a:p>
            <a:r>
              <a:rPr lang="en-US" dirty="0"/>
              <a:t>Challenging physicians when necessary</a:t>
            </a:r>
          </a:p>
          <a:p>
            <a:pPr lvl="1"/>
            <a:r>
              <a:rPr lang="en-US" dirty="0"/>
              <a:t>Tuskegee: Eunice Rivers</a:t>
            </a:r>
          </a:p>
          <a:p>
            <a:r>
              <a:rPr lang="en-US" dirty="0"/>
              <a:t>Redefining health and illness</a:t>
            </a:r>
          </a:p>
          <a:p>
            <a:r>
              <a:rPr lang="en-US" dirty="0"/>
              <a:t>Communicating with patients and families</a:t>
            </a:r>
          </a:p>
          <a:p>
            <a:r>
              <a:rPr lang="en-US" dirty="0"/>
              <a:t>Focusing on social determinants of health</a:t>
            </a:r>
          </a:p>
          <a:p>
            <a:r>
              <a:rPr lang="en-US" dirty="0"/>
              <a:t>Reflecting on the institution and the industry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EFF7E-C79C-2402-348F-177EEB03C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099" y="3848100"/>
            <a:ext cx="4067175" cy="2711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718E12-0370-66C7-311F-48DA9749822E}"/>
              </a:ext>
            </a:extLst>
          </p:cNvPr>
          <p:cNvSpPr txBox="1"/>
          <p:nvPr/>
        </p:nvSpPr>
        <p:spPr>
          <a:xfrm>
            <a:off x="6579566" y="6611779"/>
            <a:ext cx="56124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Image: https://www.aspen.edu/altitude/claim-your-nursing-superpower-and-elevate-your-career/</a:t>
            </a:r>
          </a:p>
        </p:txBody>
      </p:sp>
    </p:spTree>
    <p:extLst>
      <p:ext uri="{BB962C8B-B14F-4D97-AF65-F5344CB8AC3E}">
        <p14:creationId xmlns:p14="http://schemas.microsoft.com/office/powerpoint/2010/main" val="1626393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C71C4-86F0-6B67-3C1F-A023EC2CB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949"/>
            <a:ext cx="10515600" cy="892175"/>
          </a:xfrm>
        </p:spPr>
        <p:txBody>
          <a:bodyPr/>
          <a:lstStyle/>
          <a:p>
            <a:pPr algn="ctr"/>
            <a:r>
              <a:rPr lang="en-US" u="sng" dirty="0"/>
              <a:t>Common ethical issues in nursing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2607B-EDF1-F13E-92CF-AA5B10CF7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7124"/>
            <a:ext cx="11791950" cy="32456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Caring for multiple patients at once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Serving as intermediary between patients and physicians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Resisting paternalistic treatment of patients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Balancing respect for autonomy and beneficence</a:t>
            </a:r>
          </a:p>
          <a:p>
            <a:pPr lvl="1"/>
            <a:r>
              <a:rPr lang="en-US" dirty="0"/>
              <a:t>Patients value more that just bodily health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Nurses should promote overall well-being</a:t>
            </a:r>
          </a:p>
          <a:p>
            <a:pPr lvl="1"/>
            <a:r>
              <a:rPr lang="en-US" dirty="0"/>
              <a:t>Empower patients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F54830-DC84-6561-F8C9-5AD40AD86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3711851"/>
            <a:ext cx="4933950" cy="300327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22B12B-3B4D-5D22-8B26-13B787A4C175}"/>
              </a:ext>
            </a:extLst>
          </p:cNvPr>
          <p:cNvSpPr txBox="1">
            <a:spLocks/>
          </p:cNvSpPr>
          <p:nvPr/>
        </p:nvSpPr>
        <p:spPr>
          <a:xfrm>
            <a:off x="228600" y="4194175"/>
            <a:ext cx="6505575" cy="2428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Respect patient autonomy while also promoting workplace safety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/>
              <a:t>End-of-life care</a:t>
            </a:r>
          </a:p>
          <a:p>
            <a:pPr lvl="1"/>
            <a:r>
              <a:rPr lang="en-US" dirty="0"/>
              <a:t>Hospice care</a:t>
            </a:r>
          </a:p>
        </p:txBody>
      </p:sp>
    </p:spTree>
    <p:extLst>
      <p:ext uri="{BB962C8B-B14F-4D97-AF65-F5344CB8AC3E}">
        <p14:creationId xmlns:p14="http://schemas.microsoft.com/office/powerpoint/2010/main" val="2893782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68EE7-593C-BA75-3A1B-898F7AC2E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247650"/>
            <a:ext cx="11753850" cy="644842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Moral distress</a:t>
            </a:r>
            <a:r>
              <a:rPr lang="en-US" sz="3200" dirty="0"/>
              <a:t>: “When one knows the right thing to do, but institutional constraints make it nearly impossible to pursue the right course of action” (</a:t>
            </a:r>
            <a:r>
              <a:rPr lang="en-US" sz="3200" dirty="0" err="1"/>
              <a:t>Jameton</a:t>
            </a:r>
            <a:r>
              <a:rPr lang="en-US" sz="3200" dirty="0"/>
              <a:t> 1984, 6).</a:t>
            </a:r>
          </a:p>
          <a:p>
            <a:pPr lvl="1"/>
            <a:r>
              <a:rPr lang="en-US" sz="2800" dirty="0"/>
              <a:t>Uncertainty-distress vs. Constraint-distress</a:t>
            </a:r>
          </a:p>
          <a:p>
            <a:pPr lvl="1"/>
            <a:r>
              <a:rPr lang="en-US" sz="2800" dirty="0"/>
              <a:t>Internal vs. External constraints</a:t>
            </a:r>
          </a:p>
          <a:p>
            <a:pPr lvl="1"/>
            <a:r>
              <a:rPr lang="en-US" sz="2800" dirty="0"/>
              <a:t>Cause: Inadequate support for moral reflection</a:t>
            </a:r>
          </a:p>
          <a:p>
            <a:pPr lvl="1"/>
            <a:r>
              <a:rPr lang="en-US" sz="2800" dirty="0"/>
              <a:t>End-of-life care</a:t>
            </a:r>
          </a:p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Moral injury</a:t>
            </a:r>
            <a:r>
              <a:rPr lang="en-US" sz="3200" dirty="0">
                <a:sym typeface="Wingdings" panose="05000000000000000000" pitchFamily="2" charset="2"/>
              </a:rPr>
              <a:t>: Psychological harm that arises from repeatedly compromising of one’s moral values</a:t>
            </a:r>
          </a:p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Burnout</a:t>
            </a:r>
            <a:r>
              <a:rPr lang="en-US" sz="3200" dirty="0">
                <a:sym typeface="Wingdings" panose="05000000000000000000" pitchFamily="2" charset="2"/>
              </a:rPr>
              <a:t>: Long-term stress reaction to institutional conditions</a:t>
            </a: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Institutional changes needed to combat burnout</a:t>
            </a:r>
          </a:p>
          <a:p>
            <a:r>
              <a:rPr lang="en-US" sz="3200" dirty="0">
                <a:solidFill>
                  <a:srgbClr val="FF0000"/>
                </a:solidFill>
              </a:rPr>
              <a:t>Compassion fatigue</a:t>
            </a:r>
            <a:r>
              <a:rPr lang="en-US" sz="3200" dirty="0"/>
              <a:t>: Psychological effects (e.g., numbing or anxiety) of responding to the suffering of others</a:t>
            </a:r>
          </a:p>
        </p:txBody>
      </p:sp>
    </p:spTree>
    <p:extLst>
      <p:ext uri="{BB962C8B-B14F-4D97-AF65-F5344CB8AC3E}">
        <p14:creationId xmlns:p14="http://schemas.microsoft.com/office/powerpoint/2010/main" val="2076854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CB133-9EC4-7917-052F-AC0C0F27C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4"/>
            <a:ext cx="4276725" cy="572640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Nursing begins with care for the individual patient.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683DB-B3A2-4323-DAE7-2763DF35C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075" y="520253"/>
            <a:ext cx="7781925" cy="60915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5D01F0-2FB4-BA39-A037-06E28D8C3277}"/>
              </a:ext>
            </a:extLst>
          </p:cNvPr>
          <p:cNvSpPr txBox="1"/>
          <p:nvPr/>
        </p:nvSpPr>
        <p:spPr>
          <a:xfrm>
            <a:off x="5295899" y="35916"/>
            <a:ext cx="6010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Nurses Rest after Duty</a:t>
            </a:r>
            <a:r>
              <a:rPr lang="en-US" sz="2000" dirty="0"/>
              <a:t> (1956), Leo </a:t>
            </a:r>
            <a:r>
              <a:rPr lang="en-US" sz="2000" dirty="0" err="1"/>
              <a:t>Kotlyarov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DB5BC6-99BD-FF6D-2026-70B2A846A8AB}"/>
              </a:ext>
            </a:extLst>
          </p:cNvPr>
          <p:cNvSpPr txBox="1"/>
          <p:nvPr/>
        </p:nvSpPr>
        <p:spPr>
          <a:xfrm>
            <a:off x="6420869" y="6611779"/>
            <a:ext cx="57711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Image: https://www.alternatehistory.com/forum/threads/souls-of-the-soviet-era-in-painting.422286/</a:t>
            </a:r>
          </a:p>
        </p:txBody>
      </p:sp>
    </p:spTree>
    <p:extLst>
      <p:ext uri="{BB962C8B-B14F-4D97-AF65-F5344CB8AC3E}">
        <p14:creationId xmlns:p14="http://schemas.microsoft.com/office/powerpoint/2010/main" val="107955696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61715668F6654A84B050516820A01E" ma:contentTypeVersion="14" ma:contentTypeDescription="Create a new document." ma:contentTypeScope="" ma:versionID="4feada6d848273257f372c6f4e2698f5">
  <xsd:schema xmlns:xsd="http://www.w3.org/2001/XMLSchema" xmlns:xs="http://www.w3.org/2001/XMLSchema" xmlns:p="http://schemas.microsoft.com/office/2006/metadata/properties" xmlns:ns2="141ccd18-d83e-4bed-9525-04fdd4fc676e" xmlns:ns3="c43f696e-320a-443d-b9e7-bf7ccdd1ea5a" targetNamespace="http://schemas.microsoft.com/office/2006/metadata/properties" ma:root="true" ma:fieldsID="4121604b9227acdf4c71d3ec12fea064" ns2:_="" ns3:_="">
    <xsd:import namespace="141ccd18-d83e-4bed-9525-04fdd4fc676e"/>
    <xsd:import namespace="c43f696e-320a-443d-b9e7-bf7ccdd1ea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ccd18-d83e-4bed-9525-04fdd4fc67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e457497-ed84-42a9-879f-f33eea5232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3f696e-320a-443d-b9e7-bf7ccdd1ea5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ca262ce-f239-41cc-9d0e-e2c2d71a2fcd}" ma:internalName="TaxCatchAll" ma:showField="CatchAllData" ma:web="c43f696e-320a-443d-b9e7-bf7ccdd1ea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3f696e-320a-443d-b9e7-bf7ccdd1ea5a" xsi:nil="true"/>
    <lcf76f155ced4ddcb4097134ff3c332f xmlns="141ccd18-d83e-4bed-9525-04fdd4fc676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38AE89E-43EC-4F63-92A3-56E4EB741B7D}"/>
</file>

<file path=customXml/itemProps2.xml><?xml version="1.0" encoding="utf-8"?>
<ds:datastoreItem xmlns:ds="http://schemas.openxmlformats.org/officeDocument/2006/customXml" ds:itemID="{FEAEE2A4-B258-4803-8D04-E204FC62C4C1}"/>
</file>

<file path=customXml/itemProps3.xml><?xml version="1.0" encoding="utf-8"?>
<ds:datastoreItem xmlns:ds="http://schemas.openxmlformats.org/officeDocument/2006/customXml" ds:itemID="{599566FB-78A8-401A-A0A0-CB777EB0F37D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472</Words>
  <Application>Microsoft Office PowerPoint</Application>
  <PresentationFormat>Widescreen</PresentationFormat>
  <Paragraphs>66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Wingdings</vt:lpstr>
      <vt:lpstr>1_Office Theme</vt:lpstr>
      <vt:lpstr>Chapter 13 Nursing Ethics</vt:lpstr>
      <vt:lpstr>Gendered history of nursing</vt:lpstr>
      <vt:lpstr>Race and gender biases  Epistemic injustice  Nurses’ expertise devalued</vt:lpstr>
      <vt:lpstr>ICN Code of Ethics</vt:lpstr>
      <vt:lpstr>Care ethics</vt:lpstr>
      <vt:lpstr>Empowering nurses</vt:lpstr>
      <vt:lpstr>Common ethical issues in nursing</vt:lpstr>
      <vt:lpstr>PowerPoint Presentation</vt:lpstr>
      <vt:lpstr>Nursing begins with care for the individual patient.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Altman</dc:creator>
  <cp:lastModifiedBy>Matthew Altman</cp:lastModifiedBy>
  <cp:revision>17</cp:revision>
  <dcterms:created xsi:type="dcterms:W3CDTF">2025-03-16T20:15:08Z</dcterms:created>
  <dcterms:modified xsi:type="dcterms:W3CDTF">2025-06-26T17:54:10Z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0x0101005261715668F6654A84B050516820A01E</vt:lpwstr>
  </property>
</Properties>
</file>