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4" r:id="rId2"/>
    <p:sldId id="285" r:id="rId3"/>
    <p:sldId id="286" r:id="rId4"/>
    <p:sldId id="287" r:id="rId5"/>
    <p:sldId id="288" r:id="rId6"/>
    <p:sldId id="289" r:id="rId7"/>
    <p:sldId id="290" r:id="rId8"/>
    <p:sldId id="291" r:id="rId9"/>
    <p:sldId id="29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17"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customXml" Target="../customXml/item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60CAB-1679-79F4-439B-B0BB011704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0E8743-7181-8C77-8D24-EEF5842DA7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250A4D-4BB8-8E12-0359-B32C81F962B0}"/>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5" name="Footer Placeholder 4">
            <a:extLst>
              <a:ext uri="{FF2B5EF4-FFF2-40B4-BE49-F238E27FC236}">
                <a16:creationId xmlns:a16="http://schemas.microsoft.com/office/drawing/2014/main" id="{4BF64A13-3595-CF3C-3AF0-FCAAA2058B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F5B5EC-53B8-2DD1-9644-5C4ABCEBEEC0}"/>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2290014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BB4AE-C718-3387-361B-544F61797C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9FEBE9-462E-697B-722B-8FEB3891E4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B83FBE-6E7D-2C00-1D5C-82B3894618E0}"/>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5" name="Footer Placeholder 4">
            <a:extLst>
              <a:ext uri="{FF2B5EF4-FFF2-40B4-BE49-F238E27FC236}">
                <a16:creationId xmlns:a16="http://schemas.microsoft.com/office/drawing/2014/main" id="{795C9F18-6894-EC24-13E5-2150AC5E9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01F1D0-47A8-85C8-6DF7-1CC122182AEA}"/>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2311072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A79A5D-2A87-A6B0-7B2E-995CF30A9B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C98A94-747B-3334-096E-0F8C0A0C46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EBA601-DA1B-1821-279A-FBC1A2F2BD8E}"/>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5" name="Footer Placeholder 4">
            <a:extLst>
              <a:ext uri="{FF2B5EF4-FFF2-40B4-BE49-F238E27FC236}">
                <a16:creationId xmlns:a16="http://schemas.microsoft.com/office/drawing/2014/main" id="{DBA9CFE7-9080-1C37-8F7E-9FDA14A2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AC0757-3BED-81F9-8003-7AC832D46024}"/>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2566583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23585-952E-53DE-B6B7-A94516AC75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733F4C-7FB8-8AE2-DF7A-249BE74555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E646AE-6F4B-5AF9-2448-9905124BB96E}"/>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5" name="Footer Placeholder 4">
            <a:extLst>
              <a:ext uri="{FF2B5EF4-FFF2-40B4-BE49-F238E27FC236}">
                <a16:creationId xmlns:a16="http://schemas.microsoft.com/office/drawing/2014/main" id="{E880F493-7F6B-F126-9DC2-13CD0F5257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AC4C8-86B1-6932-16E0-EC476D424F62}"/>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826250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458B8-2586-A299-7FBC-E1841FA814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96297F-820F-26E0-934D-B839209B7C6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62347F-66E0-DB8F-03BD-A3B5F3B54B7E}"/>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5" name="Footer Placeholder 4">
            <a:extLst>
              <a:ext uri="{FF2B5EF4-FFF2-40B4-BE49-F238E27FC236}">
                <a16:creationId xmlns:a16="http://schemas.microsoft.com/office/drawing/2014/main" id="{7E1E2848-FC6D-D16B-19A0-1C0C85D53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BAE33-6B38-09F5-3F9B-F5B7BF368EBA}"/>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4251107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99B9E-FDDE-DA09-1013-B7347C7D95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F48C54-C348-D948-CA7D-F96048FFC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2486F0-0666-E7FC-B646-4427C3D76E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FCDCA6-9341-8261-0702-1A230CBE5872}"/>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6" name="Footer Placeholder 5">
            <a:extLst>
              <a:ext uri="{FF2B5EF4-FFF2-40B4-BE49-F238E27FC236}">
                <a16:creationId xmlns:a16="http://schemas.microsoft.com/office/drawing/2014/main" id="{45FBED63-40F1-F2F8-4AB8-2119B04C67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8E3BEE-AFCE-13DE-5AA7-B882CB4543A2}"/>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3139163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F4C32-AFF0-47EC-7016-457CE7DCBA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F96963-4BC2-0E83-9C6B-D53922F39C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1AA7E6-58ED-87BF-A307-BE87DD0D32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58ECF4-0A31-7CEF-3B99-FBDFB171BA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B67C4D-42DF-3CF2-265E-C1BAFAC965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72FB14-8D43-1F29-B432-D8D6CBA19DD8}"/>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8" name="Footer Placeholder 7">
            <a:extLst>
              <a:ext uri="{FF2B5EF4-FFF2-40B4-BE49-F238E27FC236}">
                <a16:creationId xmlns:a16="http://schemas.microsoft.com/office/drawing/2014/main" id="{40542E25-2BAA-ADA4-CA01-A36FD015BC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BABE7D-1331-7281-1836-86D5B5AFC4BD}"/>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1517841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B69F6-BD4B-AB23-39B8-E2264C4459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783BEF-D945-FB70-4F7B-889DFE341777}"/>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4" name="Footer Placeholder 3">
            <a:extLst>
              <a:ext uri="{FF2B5EF4-FFF2-40B4-BE49-F238E27FC236}">
                <a16:creationId xmlns:a16="http://schemas.microsoft.com/office/drawing/2014/main" id="{963CEE35-8416-2DBB-AA9D-C2494E670F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A0A07D-53E1-3E61-05EA-0F09660D3AB5}"/>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1882715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628E1A-17FB-30CF-7AB1-3D148344C887}"/>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3" name="Footer Placeholder 2">
            <a:extLst>
              <a:ext uri="{FF2B5EF4-FFF2-40B4-BE49-F238E27FC236}">
                <a16:creationId xmlns:a16="http://schemas.microsoft.com/office/drawing/2014/main" id="{BA0648CF-FC54-A1DA-0D72-92AD0377D8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1E55BF-B090-B06F-3588-512660F4819E}"/>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173349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274CA-8922-4859-C096-592D646B7D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37E73B-E1D0-7D99-C856-463C4658A5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E3E5FF-4795-38F3-226E-C50E2CDE1D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D61A00-1786-3798-8868-9D983033E860}"/>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6" name="Footer Placeholder 5">
            <a:extLst>
              <a:ext uri="{FF2B5EF4-FFF2-40B4-BE49-F238E27FC236}">
                <a16:creationId xmlns:a16="http://schemas.microsoft.com/office/drawing/2014/main" id="{BAEAC1AD-9EB6-B113-5B5A-67A0BD27A8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B8DF11-8801-5F09-961B-407E8A567C38}"/>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1101607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7C117-37AD-1808-D733-69A28722EC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F33C1D-4C14-427C-05F7-9CCDA00E3A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3EB192-64B1-5E68-D46C-D8924E36AF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B4E5CB-0D3C-2524-EFC6-90211ECD3678}"/>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6" name="Footer Placeholder 5">
            <a:extLst>
              <a:ext uri="{FF2B5EF4-FFF2-40B4-BE49-F238E27FC236}">
                <a16:creationId xmlns:a16="http://schemas.microsoft.com/office/drawing/2014/main" id="{DC598128-5B66-0BBE-0C2A-9745740DF4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868251-440B-9E6E-C82B-433FAAF49EAF}"/>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2444006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9C8F16-1343-1564-26DF-53E92F55F2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385B95-5F50-9EDA-110D-C581896F95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3CC5D-D3A4-B8FB-A86B-368293FE4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B829143-CC66-4B5D-B8B1-3BDEC20770CB}" type="datetimeFigureOut">
              <a:rPr lang="en-US" smtClean="0"/>
              <a:t>6/26/2025</a:t>
            </a:fld>
            <a:endParaRPr lang="en-US"/>
          </a:p>
        </p:txBody>
      </p:sp>
      <p:sp>
        <p:nvSpPr>
          <p:cNvPr id="5" name="Footer Placeholder 4">
            <a:extLst>
              <a:ext uri="{FF2B5EF4-FFF2-40B4-BE49-F238E27FC236}">
                <a16:creationId xmlns:a16="http://schemas.microsoft.com/office/drawing/2014/main" id="{07BABF07-AFBE-2518-1433-C7A013C3B5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6891D26-B2DD-4044-21A8-AF24B1807F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F884F20-5721-4D0A-BE30-4B5FA0DE47B0}" type="slidenum">
              <a:rPr lang="en-US" smtClean="0"/>
              <a:t>‹#›</a:t>
            </a:fld>
            <a:endParaRPr lang="en-US"/>
          </a:p>
        </p:txBody>
      </p:sp>
    </p:spTree>
    <p:extLst>
      <p:ext uri="{BB962C8B-B14F-4D97-AF65-F5344CB8AC3E}">
        <p14:creationId xmlns:p14="http://schemas.microsoft.com/office/powerpoint/2010/main" val="2692679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B0E4D9-296E-AF69-5C63-E30D0A62B3BA}"/>
              </a:ext>
            </a:extLst>
          </p:cNvPr>
          <p:cNvSpPr>
            <a:spLocks noGrp="1"/>
          </p:cNvSpPr>
          <p:nvPr>
            <p:ph type="title"/>
          </p:nvPr>
        </p:nvSpPr>
        <p:spPr>
          <a:xfrm>
            <a:off x="5400675" y="315912"/>
            <a:ext cx="6619875" cy="6226175"/>
          </a:xfrm>
        </p:spPr>
        <p:txBody>
          <a:bodyPr>
            <a:normAutofit/>
          </a:bodyPr>
          <a:lstStyle/>
          <a:p>
            <a:r>
              <a:rPr lang="en-US" sz="6000" u="sng" dirty="0"/>
              <a:t>Chapter 14</a:t>
            </a:r>
            <a:br>
              <a:rPr lang="en-US" sz="6000" u="sng" dirty="0"/>
            </a:br>
            <a:r>
              <a:rPr lang="en-US" sz="6000" dirty="0"/>
              <a:t>Experimentation on Human Subjects</a:t>
            </a:r>
          </a:p>
        </p:txBody>
      </p:sp>
      <p:pic>
        <p:nvPicPr>
          <p:cNvPr id="10" name="Content Placeholder 9" descr="A back cover of a medical ethics book&#10;&#10;AI-generated content may be incorrect.">
            <a:extLst>
              <a:ext uri="{FF2B5EF4-FFF2-40B4-BE49-F238E27FC236}">
                <a16:creationId xmlns:a16="http://schemas.microsoft.com/office/drawing/2014/main" id="{C0BC9DD0-C80B-08DB-950E-2BB6E1973C5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3075"/>
          <a:stretch/>
        </p:blipFill>
        <p:spPr>
          <a:xfrm>
            <a:off x="428624" y="74533"/>
            <a:ext cx="4505325" cy="6708934"/>
          </a:xfrm>
        </p:spPr>
      </p:pic>
    </p:spTree>
    <p:extLst>
      <p:ext uri="{BB962C8B-B14F-4D97-AF65-F5344CB8AC3E}">
        <p14:creationId xmlns:p14="http://schemas.microsoft.com/office/powerpoint/2010/main" val="1371700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1D00F-B43E-7BB5-5BAF-5EB8F4032995}"/>
              </a:ext>
            </a:extLst>
          </p:cNvPr>
          <p:cNvSpPr>
            <a:spLocks noGrp="1"/>
          </p:cNvSpPr>
          <p:nvPr>
            <p:ph type="title"/>
          </p:nvPr>
        </p:nvSpPr>
        <p:spPr>
          <a:xfrm>
            <a:off x="1181100" y="298450"/>
            <a:ext cx="5419725" cy="968375"/>
          </a:xfrm>
        </p:spPr>
        <p:txBody>
          <a:bodyPr/>
          <a:lstStyle/>
          <a:p>
            <a:pPr algn="ctr"/>
            <a:r>
              <a:rPr lang="en-US" dirty="0"/>
              <a:t>Historical background</a:t>
            </a:r>
          </a:p>
        </p:txBody>
      </p:sp>
      <p:sp>
        <p:nvSpPr>
          <p:cNvPr id="3" name="Content Placeholder 2">
            <a:extLst>
              <a:ext uri="{FF2B5EF4-FFF2-40B4-BE49-F238E27FC236}">
                <a16:creationId xmlns:a16="http://schemas.microsoft.com/office/drawing/2014/main" id="{FAA630B1-8AF7-D755-BA73-0D40FCE33C71}"/>
              </a:ext>
            </a:extLst>
          </p:cNvPr>
          <p:cNvSpPr>
            <a:spLocks noGrp="1"/>
          </p:cNvSpPr>
          <p:nvPr>
            <p:ph idx="1"/>
          </p:nvPr>
        </p:nvSpPr>
        <p:spPr>
          <a:xfrm>
            <a:off x="171450" y="1181100"/>
            <a:ext cx="8048422" cy="3750823"/>
          </a:xfrm>
        </p:spPr>
        <p:txBody>
          <a:bodyPr>
            <a:normAutofit/>
          </a:bodyPr>
          <a:lstStyle/>
          <a:p>
            <a:r>
              <a:rPr lang="en-US" dirty="0"/>
              <a:t>19th century</a:t>
            </a:r>
          </a:p>
          <a:p>
            <a:pPr lvl="1"/>
            <a:r>
              <a:rPr lang="en-US" dirty="0"/>
              <a:t>Beneficence: Keep “the good of the patient [as] the sole object in view” (Percival 1803, 37).</a:t>
            </a:r>
          </a:p>
          <a:p>
            <a:pPr lvl="2"/>
            <a:r>
              <a:rPr lang="en-US" dirty="0"/>
              <a:t>Consultation with other doctors ≈ Institutional review board</a:t>
            </a:r>
          </a:p>
          <a:p>
            <a:pPr lvl="1"/>
            <a:r>
              <a:rPr lang="en-US" dirty="0"/>
              <a:t>Nonmaleficence: “The principle of medical and surgical morality, therefore, consists in never performing on man an experiment which might be harmful to him to any extent, even though the result might be highly advantageous to science, i.e., to the health of others” (Bernard 1949, 101).</a:t>
            </a:r>
          </a:p>
        </p:txBody>
      </p:sp>
      <p:pic>
        <p:nvPicPr>
          <p:cNvPr id="4" name="Picture 3">
            <a:extLst>
              <a:ext uri="{FF2B5EF4-FFF2-40B4-BE49-F238E27FC236}">
                <a16:creationId xmlns:a16="http://schemas.microsoft.com/office/drawing/2014/main" id="{6B40D181-E388-9B17-5FAE-74ECA89EF761}"/>
              </a:ext>
            </a:extLst>
          </p:cNvPr>
          <p:cNvPicPr>
            <a:picLocks noChangeAspect="1"/>
          </p:cNvPicPr>
          <p:nvPr/>
        </p:nvPicPr>
        <p:blipFill>
          <a:blip r:embed="rId2"/>
          <a:stretch>
            <a:fillRect/>
          </a:stretch>
        </p:blipFill>
        <p:spPr>
          <a:xfrm>
            <a:off x="8090438" y="200026"/>
            <a:ext cx="3930112" cy="3409950"/>
          </a:xfrm>
          <a:prstGeom prst="rect">
            <a:avLst/>
          </a:prstGeom>
        </p:spPr>
      </p:pic>
      <p:sp>
        <p:nvSpPr>
          <p:cNvPr id="5" name="Content Placeholder 2">
            <a:extLst>
              <a:ext uri="{FF2B5EF4-FFF2-40B4-BE49-F238E27FC236}">
                <a16:creationId xmlns:a16="http://schemas.microsoft.com/office/drawing/2014/main" id="{A7E591CC-CB25-1FE8-EEDB-6CA0A4FB308E}"/>
              </a:ext>
            </a:extLst>
          </p:cNvPr>
          <p:cNvSpPr txBox="1">
            <a:spLocks/>
          </p:cNvSpPr>
          <p:nvPr/>
        </p:nvSpPr>
        <p:spPr>
          <a:xfrm>
            <a:off x="171450" y="4715348"/>
            <a:ext cx="11849100" cy="151400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Respect for autonomy: Obtain consent and stop experiment upon request (Beaumont).</a:t>
            </a:r>
          </a:p>
          <a:p>
            <a:r>
              <a:rPr lang="en-US" dirty="0"/>
              <a:t>However, subjects were deceived and given incentives, in coercive situations.</a:t>
            </a:r>
          </a:p>
        </p:txBody>
      </p:sp>
      <p:sp>
        <p:nvSpPr>
          <p:cNvPr id="6" name="TextBox 5">
            <a:extLst>
              <a:ext uri="{FF2B5EF4-FFF2-40B4-BE49-F238E27FC236}">
                <a16:creationId xmlns:a16="http://schemas.microsoft.com/office/drawing/2014/main" id="{C1F6BBB3-62CB-1732-572C-65DC6C609C64}"/>
              </a:ext>
            </a:extLst>
          </p:cNvPr>
          <p:cNvSpPr txBox="1"/>
          <p:nvPr/>
        </p:nvSpPr>
        <p:spPr>
          <a:xfrm>
            <a:off x="8405240" y="3609976"/>
            <a:ext cx="3615310" cy="400110"/>
          </a:xfrm>
          <a:prstGeom prst="rect">
            <a:avLst/>
          </a:prstGeom>
          <a:noFill/>
        </p:spPr>
        <p:txBody>
          <a:bodyPr wrap="square" rtlCol="0">
            <a:spAutoFit/>
          </a:bodyPr>
          <a:lstStyle/>
          <a:p>
            <a:pPr algn="r"/>
            <a:r>
              <a:rPr lang="en-US" sz="1000" dirty="0">
                <a:solidFill>
                  <a:schemeClr val="bg2">
                    <a:lumMod val="50000"/>
                  </a:schemeClr>
                </a:solidFill>
              </a:rPr>
              <a:t>Image: https://connecticuthistory.org/the-father-of-gastric-physiology-born-today-in-history/</a:t>
            </a:r>
          </a:p>
        </p:txBody>
      </p:sp>
    </p:spTree>
    <p:extLst>
      <p:ext uri="{BB962C8B-B14F-4D97-AF65-F5344CB8AC3E}">
        <p14:creationId xmlns:p14="http://schemas.microsoft.com/office/powerpoint/2010/main" val="3187772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6AABA-594C-1064-FED5-748344F05167}"/>
              </a:ext>
            </a:extLst>
          </p:cNvPr>
          <p:cNvSpPr>
            <a:spLocks noGrp="1"/>
          </p:cNvSpPr>
          <p:nvPr>
            <p:ph type="title"/>
          </p:nvPr>
        </p:nvSpPr>
        <p:spPr>
          <a:xfrm>
            <a:off x="838200" y="136526"/>
            <a:ext cx="10515600" cy="920750"/>
          </a:xfrm>
        </p:spPr>
        <p:txBody>
          <a:bodyPr/>
          <a:lstStyle/>
          <a:p>
            <a:pPr algn="ctr"/>
            <a:r>
              <a:rPr lang="en-US" dirty="0"/>
              <a:t>Nazi Doctors’ Trial (1946-1947)</a:t>
            </a:r>
          </a:p>
        </p:txBody>
      </p:sp>
      <p:sp>
        <p:nvSpPr>
          <p:cNvPr id="3" name="Content Placeholder 2">
            <a:extLst>
              <a:ext uri="{FF2B5EF4-FFF2-40B4-BE49-F238E27FC236}">
                <a16:creationId xmlns:a16="http://schemas.microsoft.com/office/drawing/2014/main" id="{0E9532F9-74BB-9CB8-4A1A-61A2AFCDEE48}"/>
              </a:ext>
            </a:extLst>
          </p:cNvPr>
          <p:cNvSpPr>
            <a:spLocks noGrp="1"/>
          </p:cNvSpPr>
          <p:nvPr>
            <p:ph idx="1"/>
          </p:nvPr>
        </p:nvSpPr>
        <p:spPr>
          <a:xfrm>
            <a:off x="285750" y="1285875"/>
            <a:ext cx="4876800" cy="4953000"/>
          </a:xfrm>
        </p:spPr>
        <p:txBody>
          <a:bodyPr>
            <a:normAutofit fontScale="92500" lnSpcReduction="20000"/>
          </a:bodyPr>
          <a:lstStyle/>
          <a:p>
            <a:r>
              <a:rPr lang="en-US" dirty="0"/>
              <a:t>Medical experiments conducted at concentration camps</a:t>
            </a:r>
          </a:p>
          <a:p>
            <a:r>
              <a:rPr lang="en-US" dirty="0"/>
              <a:t>Violations of principles of respecting autonomy, beneficence, nonmaleficence, and justice</a:t>
            </a:r>
          </a:p>
          <a:p>
            <a:r>
              <a:rPr lang="en-US" dirty="0"/>
              <a:t>Research subjects treated as </a:t>
            </a:r>
            <a:r>
              <a:rPr lang="en-US" dirty="0" err="1"/>
              <a:t>subpersons</a:t>
            </a:r>
            <a:r>
              <a:rPr lang="en-US" dirty="0"/>
              <a:t>: biological sameness (with so-called Aryans), moral dehumanization</a:t>
            </a:r>
          </a:p>
          <a:p>
            <a:r>
              <a:rPr lang="en-US" dirty="0"/>
              <a:t>Defense</a:t>
            </a:r>
          </a:p>
          <a:p>
            <a:pPr lvl="1"/>
            <a:r>
              <a:rPr lang="en-US" dirty="0"/>
              <a:t>Common practice</a:t>
            </a:r>
          </a:p>
          <a:p>
            <a:pPr lvl="1"/>
            <a:r>
              <a:rPr lang="en-US" dirty="0"/>
              <a:t>No existing code of research ethics</a:t>
            </a:r>
          </a:p>
        </p:txBody>
      </p:sp>
      <p:pic>
        <p:nvPicPr>
          <p:cNvPr id="6" name="Picture 5">
            <a:extLst>
              <a:ext uri="{FF2B5EF4-FFF2-40B4-BE49-F238E27FC236}">
                <a16:creationId xmlns:a16="http://schemas.microsoft.com/office/drawing/2014/main" id="{CB18077D-280B-7DC7-F8DD-CEE03464A77A}"/>
              </a:ext>
            </a:extLst>
          </p:cNvPr>
          <p:cNvPicPr>
            <a:picLocks noChangeAspect="1"/>
          </p:cNvPicPr>
          <p:nvPr/>
        </p:nvPicPr>
        <p:blipFill>
          <a:blip r:embed="rId2"/>
          <a:stretch>
            <a:fillRect/>
          </a:stretch>
        </p:blipFill>
        <p:spPr>
          <a:xfrm>
            <a:off x="5291137" y="1245313"/>
            <a:ext cx="6810375" cy="5353050"/>
          </a:xfrm>
          <a:prstGeom prst="rect">
            <a:avLst/>
          </a:prstGeom>
        </p:spPr>
      </p:pic>
      <p:sp>
        <p:nvSpPr>
          <p:cNvPr id="7" name="TextBox 6">
            <a:extLst>
              <a:ext uri="{FF2B5EF4-FFF2-40B4-BE49-F238E27FC236}">
                <a16:creationId xmlns:a16="http://schemas.microsoft.com/office/drawing/2014/main" id="{764D81E5-A2B4-9987-6202-ED80FACBC2C1}"/>
              </a:ext>
            </a:extLst>
          </p:cNvPr>
          <p:cNvSpPr txBox="1"/>
          <p:nvPr/>
        </p:nvSpPr>
        <p:spPr>
          <a:xfrm>
            <a:off x="6327174" y="6598363"/>
            <a:ext cx="5774338" cy="246221"/>
          </a:xfrm>
          <a:prstGeom prst="rect">
            <a:avLst/>
          </a:prstGeom>
          <a:noFill/>
        </p:spPr>
        <p:txBody>
          <a:bodyPr wrap="none" rtlCol="0">
            <a:spAutoFit/>
          </a:bodyPr>
          <a:lstStyle/>
          <a:p>
            <a:pPr algn="r"/>
            <a:r>
              <a:rPr lang="en-US" sz="1000" dirty="0">
                <a:solidFill>
                  <a:schemeClr val="bg2">
                    <a:lumMod val="50000"/>
                  </a:schemeClr>
                </a:solidFill>
              </a:rPr>
              <a:t>Image: https://www.thelancet.com/journals/lancet/article/PIIS0140-6736%2804%2917619-8/fulltext</a:t>
            </a:r>
          </a:p>
        </p:txBody>
      </p:sp>
    </p:spTree>
    <p:extLst>
      <p:ext uri="{BB962C8B-B14F-4D97-AF65-F5344CB8AC3E}">
        <p14:creationId xmlns:p14="http://schemas.microsoft.com/office/powerpoint/2010/main" val="2707818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46A64-A517-7930-7D4F-F370D6997DAA}"/>
              </a:ext>
            </a:extLst>
          </p:cNvPr>
          <p:cNvSpPr>
            <a:spLocks noGrp="1"/>
          </p:cNvSpPr>
          <p:nvPr>
            <p:ph type="title"/>
          </p:nvPr>
        </p:nvSpPr>
        <p:spPr>
          <a:xfrm rot="16200000">
            <a:off x="-1552576" y="2995610"/>
            <a:ext cx="4229101" cy="914401"/>
          </a:xfrm>
          <a:ln>
            <a:solidFill>
              <a:schemeClr val="tx1"/>
            </a:solidFill>
          </a:ln>
        </p:spPr>
        <p:txBody>
          <a:bodyPr/>
          <a:lstStyle/>
          <a:p>
            <a:pPr algn="ctr"/>
            <a:r>
              <a:rPr lang="en-US" dirty="0"/>
              <a:t>Nuremberg Code</a:t>
            </a:r>
          </a:p>
        </p:txBody>
      </p:sp>
      <p:sp>
        <p:nvSpPr>
          <p:cNvPr id="3" name="Content Placeholder 2">
            <a:extLst>
              <a:ext uri="{FF2B5EF4-FFF2-40B4-BE49-F238E27FC236}">
                <a16:creationId xmlns:a16="http://schemas.microsoft.com/office/drawing/2014/main" id="{BE95952E-6F33-822C-D06B-FF4F4CAD121A}"/>
              </a:ext>
            </a:extLst>
          </p:cNvPr>
          <p:cNvSpPr>
            <a:spLocks noGrp="1"/>
          </p:cNvSpPr>
          <p:nvPr>
            <p:ph idx="1"/>
          </p:nvPr>
        </p:nvSpPr>
        <p:spPr>
          <a:xfrm>
            <a:off x="1104899" y="142874"/>
            <a:ext cx="10944225" cy="6619875"/>
          </a:xfrm>
        </p:spPr>
        <p:txBody>
          <a:bodyPr>
            <a:normAutofit fontScale="70000" lnSpcReduction="20000"/>
          </a:bodyPr>
          <a:lstStyle/>
          <a:p>
            <a:pPr marL="457200" indent="-457200">
              <a:buFont typeface="+mj-lt"/>
              <a:buAutoNum type="arabicPeriod"/>
            </a:pPr>
            <a:r>
              <a:rPr lang="en-US" dirty="0"/>
              <a:t>The voluntary consent of the human subject is absolutely essential.</a:t>
            </a:r>
          </a:p>
          <a:p>
            <a:pPr marL="457200" indent="-457200">
              <a:buFont typeface="+mj-lt"/>
              <a:buAutoNum type="arabicPeriod"/>
            </a:pPr>
            <a:r>
              <a:rPr lang="en-US" dirty="0"/>
              <a:t>The experiment should be such as to yield fruitful results for the good of society, unprocurable by other methods or means of study, and not random and unnecessary in nature.</a:t>
            </a:r>
          </a:p>
          <a:p>
            <a:pPr marL="457200" indent="-457200">
              <a:buFont typeface="+mj-lt"/>
              <a:buAutoNum type="arabicPeriod"/>
            </a:pPr>
            <a:r>
              <a:rPr lang="en-US" dirty="0"/>
              <a:t>The experiment should be so designed and based on the results of animal experimentation and a knowledge of the natural history of the disease or other problem under study that the anticipated results will justify the performance of the experiment.</a:t>
            </a:r>
          </a:p>
          <a:p>
            <a:pPr marL="457200" indent="-457200">
              <a:buFont typeface="+mj-lt"/>
              <a:buAutoNum type="arabicPeriod"/>
            </a:pPr>
            <a:r>
              <a:rPr lang="en-US" dirty="0"/>
              <a:t>The experiment should be so conducted as to avoid all unnecessary physical and mental suffering and injury.</a:t>
            </a:r>
          </a:p>
          <a:p>
            <a:pPr marL="457200" indent="-457200">
              <a:buFont typeface="+mj-lt"/>
              <a:buAutoNum type="arabicPeriod"/>
            </a:pPr>
            <a:r>
              <a:rPr lang="en-US" dirty="0"/>
              <a:t>No experiment should be conducted where there is an a priori reason to believe that death or disabling injury will occur; except, perhaps, in those experiments where the experimental physicians also serve as subjects.</a:t>
            </a:r>
          </a:p>
          <a:p>
            <a:pPr marL="457200" indent="-457200">
              <a:buFont typeface="+mj-lt"/>
              <a:buAutoNum type="arabicPeriod"/>
            </a:pPr>
            <a:r>
              <a:rPr lang="en-US" dirty="0"/>
              <a:t>The degree of risk to be taken should never exceed that determined by the humanitarian importance of the problem to be solved by the experiment.</a:t>
            </a:r>
          </a:p>
          <a:p>
            <a:pPr marL="457200" indent="-457200">
              <a:buFont typeface="+mj-lt"/>
              <a:buAutoNum type="arabicPeriod"/>
            </a:pPr>
            <a:r>
              <a:rPr lang="en-US" dirty="0"/>
              <a:t>Proper preparations should be made and adequate facilities provided to protect the experimental subject against even remote possibilities of injury, disability, or death.</a:t>
            </a:r>
          </a:p>
          <a:p>
            <a:pPr marL="457200" indent="-457200">
              <a:buFont typeface="+mj-lt"/>
              <a:buAutoNum type="arabicPeriod"/>
            </a:pPr>
            <a:r>
              <a:rPr lang="en-US" dirty="0"/>
              <a:t>The experiment should be conducted only by scientifically qualified persons. The highest degree of skill and care should be required through all stages of the experiment of those who conduct or engage in the experiment.</a:t>
            </a:r>
          </a:p>
          <a:p>
            <a:pPr marL="457200" indent="-457200">
              <a:buFont typeface="+mj-lt"/>
              <a:buAutoNum type="arabicPeriod"/>
            </a:pPr>
            <a:r>
              <a:rPr lang="en-US" dirty="0"/>
              <a:t>During the course of the experiment the human subject should be at liberty to bring the experiment to an end if he has reached the physical or mental state where continuation of the experiment seems to him to be impossible.</a:t>
            </a:r>
          </a:p>
          <a:p>
            <a:pPr marL="457200" indent="-457200">
              <a:buFont typeface="+mj-lt"/>
              <a:buAutoNum type="arabicPeriod"/>
            </a:pPr>
            <a:r>
              <a:rPr lang="en-US" dirty="0"/>
              <a:t>During the course of the experiment the scientist in charge must be prepared to terminate the experiment at any stage, if he has probable cause to believe, in the exercise of the good faith, superior skill and careful judgment required of him that a continuation of the experiment is likely to result in injury, disability, or death to the experimental subject.</a:t>
            </a:r>
          </a:p>
        </p:txBody>
      </p:sp>
    </p:spTree>
    <p:extLst>
      <p:ext uri="{BB962C8B-B14F-4D97-AF65-F5344CB8AC3E}">
        <p14:creationId xmlns:p14="http://schemas.microsoft.com/office/powerpoint/2010/main" val="511001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F4296-9B56-745C-7353-C195B18FBA44}"/>
              </a:ext>
            </a:extLst>
          </p:cNvPr>
          <p:cNvSpPr>
            <a:spLocks noGrp="1"/>
          </p:cNvSpPr>
          <p:nvPr>
            <p:ph type="title"/>
          </p:nvPr>
        </p:nvSpPr>
        <p:spPr>
          <a:xfrm>
            <a:off x="838200" y="117476"/>
            <a:ext cx="10515600" cy="901700"/>
          </a:xfrm>
        </p:spPr>
        <p:txBody>
          <a:bodyPr/>
          <a:lstStyle/>
          <a:p>
            <a:pPr algn="ctr"/>
            <a:r>
              <a:rPr lang="en-US" dirty="0"/>
              <a:t>Post-war experiments in the U.S.</a:t>
            </a:r>
          </a:p>
        </p:txBody>
      </p:sp>
      <p:sp>
        <p:nvSpPr>
          <p:cNvPr id="3" name="Content Placeholder 2">
            <a:extLst>
              <a:ext uri="{FF2B5EF4-FFF2-40B4-BE49-F238E27FC236}">
                <a16:creationId xmlns:a16="http://schemas.microsoft.com/office/drawing/2014/main" id="{47C2E671-69B6-6899-F5C2-C9BFE4E5B6B5}"/>
              </a:ext>
            </a:extLst>
          </p:cNvPr>
          <p:cNvSpPr>
            <a:spLocks noGrp="1"/>
          </p:cNvSpPr>
          <p:nvPr>
            <p:ph idx="1"/>
          </p:nvPr>
        </p:nvSpPr>
        <p:spPr>
          <a:xfrm>
            <a:off x="109538" y="933451"/>
            <a:ext cx="5729287" cy="5562599"/>
          </a:xfrm>
        </p:spPr>
        <p:txBody>
          <a:bodyPr/>
          <a:lstStyle/>
          <a:p>
            <a:pPr marL="514350" indent="-514350">
              <a:buFont typeface="+mj-lt"/>
              <a:buAutoNum type="arabicPeriod"/>
            </a:pPr>
            <a:r>
              <a:rPr lang="en-US" dirty="0"/>
              <a:t>Tuskegee syphilis study (1932-1972)</a:t>
            </a:r>
          </a:p>
          <a:p>
            <a:pPr marL="514350" indent="-514350">
              <a:buFont typeface="+mj-lt"/>
              <a:buAutoNum type="arabicPeriod"/>
            </a:pPr>
            <a:r>
              <a:rPr lang="en-US" dirty="0" err="1"/>
              <a:t>Willowbrook</a:t>
            </a:r>
            <a:r>
              <a:rPr lang="en-US" dirty="0"/>
              <a:t> hepatitis study (1956-1971)</a:t>
            </a:r>
          </a:p>
          <a:p>
            <a:pPr marL="514350" indent="-514350">
              <a:buFont typeface="+mj-lt"/>
              <a:buAutoNum type="arabicPeriod"/>
            </a:pPr>
            <a:r>
              <a:rPr lang="en-US" dirty="0"/>
              <a:t>Jewish Chronic Disease Hospital cancer study (1963)</a:t>
            </a:r>
          </a:p>
          <a:p>
            <a:pPr marL="514350" indent="-514350">
              <a:buFont typeface="+mj-lt"/>
              <a:buAutoNum type="arabicPeriod"/>
            </a:pPr>
            <a:r>
              <a:rPr lang="en-US" dirty="0"/>
              <a:t>Other unethical research</a:t>
            </a:r>
          </a:p>
          <a:p>
            <a:pPr lvl="1"/>
            <a:r>
              <a:rPr lang="en-US" dirty="0"/>
              <a:t>Conducted by military on soldiers, prisoners, other civilians</a:t>
            </a:r>
          </a:p>
          <a:p>
            <a:pPr lvl="1"/>
            <a:r>
              <a:rPr lang="en-US" dirty="0"/>
              <a:t>Research in prisons</a:t>
            </a:r>
          </a:p>
          <a:p>
            <a:pPr lvl="1"/>
            <a:r>
              <a:rPr lang="en-US" dirty="0"/>
              <a:t>Research in developing countries</a:t>
            </a:r>
          </a:p>
          <a:p>
            <a:pPr marL="228600" lvl="1"/>
            <a:r>
              <a:rPr lang="en-US" dirty="0"/>
              <a:t>Violations of the Nuremberg Code</a:t>
            </a:r>
          </a:p>
          <a:p>
            <a:pPr marL="228600" lvl="1"/>
            <a:r>
              <a:rPr lang="en-US" dirty="0"/>
              <a:t>Public outcry in early 1970s</a:t>
            </a:r>
          </a:p>
        </p:txBody>
      </p:sp>
      <p:pic>
        <p:nvPicPr>
          <p:cNvPr id="4" name="Picture 3">
            <a:extLst>
              <a:ext uri="{FF2B5EF4-FFF2-40B4-BE49-F238E27FC236}">
                <a16:creationId xmlns:a16="http://schemas.microsoft.com/office/drawing/2014/main" id="{2B20AABC-E036-1039-1168-77638098D4D9}"/>
              </a:ext>
            </a:extLst>
          </p:cNvPr>
          <p:cNvPicPr>
            <a:picLocks noChangeAspect="1"/>
          </p:cNvPicPr>
          <p:nvPr/>
        </p:nvPicPr>
        <p:blipFill>
          <a:blip r:embed="rId2"/>
          <a:stretch>
            <a:fillRect/>
          </a:stretch>
        </p:blipFill>
        <p:spPr>
          <a:xfrm>
            <a:off x="6115051" y="2628900"/>
            <a:ext cx="5967411" cy="3978274"/>
          </a:xfrm>
          <a:prstGeom prst="rect">
            <a:avLst/>
          </a:prstGeom>
        </p:spPr>
      </p:pic>
      <p:sp>
        <p:nvSpPr>
          <p:cNvPr id="5" name="TextBox 4">
            <a:extLst>
              <a:ext uri="{FF2B5EF4-FFF2-40B4-BE49-F238E27FC236}">
                <a16:creationId xmlns:a16="http://schemas.microsoft.com/office/drawing/2014/main" id="{F35663DD-A5F0-D37C-0989-E4AC96B9484A}"/>
              </a:ext>
            </a:extLst>
          </p:cNvPr>
          <p:cNvSpPr txBox="1"/>
          <p:nvPr/>
        </p:nvSpPr>
        <p:spPr>
          <a:xfrm>
            <a:off x="7587444" y="2224185"/>
            <a:ext cx="3022623" cy="400110"/>
          </a:xfrm>
          <a:prstGeom prst="rect">
            <a:avLst/>
          </a:prstGeom>
          <a:noFill/>
        </p:spPr>
        <p:txBody>
          <a:bodyPr wrap="none" rtlCol="0">
            <a:spAutoFit/>
          </a:bodyPr>
          <a:lstStyle/>
          <a:p>
            <a:pPr algn="ctr"/>
            <a:r>
              <a:rPr lang="en-US" sz="2000" dirty="0" err="1"/>
              <a:t>Willowbrook</a:t>
            </a:r>
            <a:r>
              <a:rPr lang="en-US" sz="2000" dirty="0"/>
              <a:t> State School</a:t>
            </a:r>
          </a:p>
        </p:txBody>
      </p:sp>
      <p:sp>
        <p:nvSpPr>
          <p:cNvPr id="6" name="TextBox 5">
            <a:extLst>
              <a:ext uri="{FF2B5EF4-FFF2-40B4-BE49-F238E27FC236}">
                <a16:creationId xmlns:a16="http://schemas.microsoft.com/office/drawing/2014/main" id="{F7E9CDDF-CC8E-A1A6-1790-27EA6E0A9162}"/>
              </a:ext>
            </a:extLst>
          </p:cNvPr>
          <p:cNvSpPr txBox="1"/>
          <p:nvPr/>
        </p:nvSpPr>
        <p:spPr>
          <a:xfrm>
            <a:off x="8286231" y="6611779"/>
            <a:ext cx="3796231" cy="246221"/>
          </a:xfrm>
          <a:prstGeom prst="rect">
            <a:avLst/>
          </a:prstGeom>
          <a:noFill/>
        </p:spPr>
        <p:txBody>
          <a:bodyPr wrap="none" rtlCol="0">
            <a:spAutoFit/>
          </a:bodyPr>
          <a:lstStyle/>
          <a:p>
            <a:pPr algn="r"/>
            <a:r>
              <a:rPr lang="en-US" sz="1000" dirty="0">
                <a:solidFill>
                  <a:schemeClr val="bg2">
                    <a:lumMod val="50000"/>
                  </a:schemeClr>
                </a:solidFill>
              </a:rPr>
              <a:t>Image: http://www.preservepennhurst.org/default.aspx?pg=1647</a:t>
            </a:r>
          </a:p>
        </p:txBody>
      </p:sp>
    </p:spTree>
    <p:extLst>
      <p:ext uri="{BB962C8B-B14F-4D97-AF65-F5344CB8AC3E}">
        <p14:creationId xmlns:p14="http://schemas.microsoft.com/office/powerpoint/2010/main" val="4289037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4702BE-E760-EEB4-339A-C55E7B739D73}"/>
              </a:ext>
            </a:extLst>
          </p:cNvPr>
          <p:cNvSpPr>
            <a:spLocks noGrp="1"/>
          </p:cNvSpPr>
          <p:nvPr>
            <p:ph idx="1"/>
          </p:nvPr>
        </p:nvSpPr>
        <p:spPr>
          <a:xfrm>
            <a:off x="5429249" y="280987"/>
            <a:ext cx="6696076" cy="6296025"/>
          </a:xfrm>
        </p:spPr>
        <p:txBody>
          <a:bodyPr>
            <a:normAutofit fontScale="92500" lnSpcReduction="10000"/>
          </a:bodyPr>
          <a:lstStyle/>
          <a:p>
            <a:r>
              <a:rPr lang="en-US" dirty="0"/>
              <a:t>Three principles</a:t>
            </a:r>
          </a:p>
          <a:p>
            <a:pPr marL="914400" lvl="1" indent="-457200">
              <a:buFont typeface="+mj-lt"/>
              <a:buAutoNum type="arabicPeriod"/>
            </a:pPr>
            <a:r>
              <a:rPr lang="en-US" dirty="0"/>
              <a:t>Respect for persons: Obtain informed consent</a:t>
            </a:r>
          </a:p>
          <a:p>
            <a:pPr lvl="2"/>
            <a:r>
              <a:rPr lang="en-US" dirty="0"/>
              <a:t>Autonomy</a:t>
            </a:r>
          </a:p>
          <a:p>
            <a:pPr lvl="2"/>
            <a:r>
              <a:rPr lang="en-US" dirty="0"/>
              <a:t>Deception or coercion</a:t>
            </a:r>
          </a:p>
          <a:p>
            <a:pPr lvl="2"/>
            <a:r>
              <a:rPr lang="en-US" dirty="0"/>
              <a:t>Consent</a:t>
            </a:r>
          </a:p>
          <a:p>
            <a:pPr lvl="2"/>
            <a:r>
              <a:rPr lang="en-US" dirty="0"/>
              <a:t>Confidentiality</a:t>
            </a:r>
          </a:p>
          <a:p>
            <a:pPr marL="914400" lvl="1" indent="-457200">
              <a:buFont typeface="+mj-lt"/>
              <a:buAutoNum type="arabicPeriod"/>
            </a:pPr>
            <a:r>
              <a:rPr lang="en-US" dirty="0"/>
              <a:t>Beneficence: Assess risks and benefits</a:t>
            </a:r>
          </a:p>
          <a:p>
            <a:pPr lvl="2"/>
            <a:r>
              <a:rPr lang="en-US" dirty="0"/>
              <a:t>Kinds of harms</a:t>
            </a:r>
          </a:p>
          <a:p>
            <a:pPr lvl="2"/>
            <a:r>
              <a:rPr lang="en-US" dirty="0"/>
              <a:t>Who benefits?</a:t>
            </a:r>
          </a:p>
          <a:p>
            <a:pPr lvl="2"/>
            <a:r>
              <a:rPr lang="en-US" dirty="0"/>
              <a:t>“Do no harm”</a:t>
            </a:r>
          </a:p>
          <a:p>
            <a:pPr lvl="2"/>
            <a:r>
              <a:rPr lang="en-US" dirty="0"/>
              <a:t>Scientific validity</a:t>
            </a:r>
          </a:p>
          <a:p>
            <a:pPr marL="914400" lvl="1" indent="-457200">
              <a:buFont typeface="+mj-lt"/>
              <a:buAutoNum type="arabicPeriod"/>
            </a:pPr>
            <a:r>
              <a:rPr lang="en-US" dirty="0"/>
              <a:t>Justice: Equitably select and recruit research subjects</a:t>
            </a:r>
          </a:p>
          <a:p>
            <a:pPr lvl="2"/>
            <a:r>
              <a:rPr lang="en-US" dirty="0"/>
              <a:t>Distribution of benefits and burdens</a:t>
            </a:r>
          </a:p>
          <a:p>
            <a:r>
              <a:rPr lang="en-US" dirty="0"/>
              <a:t>Institutional Review Boards (IRBs)</a:t>
            </a:r>
          </a:p>
          <a:p>
            <a:r>
              <a:rPr lang="en-US" dirty="0"/>
              <a:t>Levels of review</a:t>
            </a:r>
          </a:p>
          <a:p>
            <a:pPr marL="914400" lvl="1" indent="-457200">
              <a:buFont typeface="+mj-lt"/>
              <a:buAutoNum type="arabicPeriod"/>
            </a:pPr>
            <a:r>
              <a:rPr lang="en-US" dirty="0"/>
              <a:t>Full board review</a:t>
            </a:r>
          </a:p>
          <a:p>
            <a:pPr marL="914400" lvl="1" indent="-457200">
              <a:buFont typeface="+mj-lt"/>
              <a:buAutoNum type="arabicPeriod"/>
            </a:pPr>
            <a:r>
              <a:rPr lang="en-US" dirty="0"/>
              <a:t>Expedited review</a:t>
            </a:r>
          </a:p>
          <a:p>
            <a:pPr marL="914400" lvl="1" indent="-457200">
              <a:buFont typeface="+mj-lt"/>
              <a:buAutoNum type="arabicPeriod"/>
            </a:pPr>
            <a:r>
              <a:rPr lang="en-US" dirty="0"/>
              <a:t>Exempt from review</a:t>
            </a:r>
          </a:p>
        </p:txBody>
      </p:sp>
      <p:pic>
        <p:nvPicPr>
          <p:cNvPr id="4" name="Picture 3">
            <a:extLst>
              <a:ext uri="{FF2B5EF4-FFF2-40B4-BE49-F238E27FC236}">
                <a16:creationId xmlns:a16="http://schemas.microsoft.com/office/drawing/2014/main" id="{E3E86453-FF9E-95DC-EEE6-C7226EF47342}"/>
              </a:ext>
            </a:extLst>
          </p:cNvPr>
          <p:cNvPicPr>
            <a:picLocks noChangeAspect="1"/>
          </p:cNvPicPr>
          <p:nvPr/>
        </p:nvPicPr>
        <p:blipFill>
          <a:blip r:embed="rId2"/>
          <a:stretch>
            <a:fillRect/>
          </a:stretch>
        </p:blipFill>
        <p:spPr>
          <a:xfrm>
            <a:off x="0" y="0"/>
            <a:ext cx="5310790" cy="6858000"/>
          </a:xfrm>
          <a:prstGeom prst="rect">
            <a:avLst/>
          </a:prstGeom>
        </p:spPr>
      </p:pic>
    </p:spTree>
    <p:extLst>
      <p:ext uri="{BB962C8B-B14F-4D97-AF65-F5344CB8AC3E}">
        <p14:creationId xmlns:p14="http://schemas.microsoft.com/office/powerpoint/2010/main" val="2607644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319AD-89FA-A010-F25B-B17638C090D3}"/>
              </a:ext>
            </a:extLst>
          </p:cNvPr>
          <p:cNvSpPr>
            <a:spLocks noGrp="1"/>
          </p:cNvSpPr>
          <p:nvPr>
            <p:ph type="title"/>
          </p:nvPr>
        </p:nvSpPr>
        <p:spPr>
          <a:xfrm>
            <a:off x="665249" y="4991100"/>
            <a:ext cx="2652712" cy="1042988"/>
          </a:xfrm>
          <a:ln>
            <a:solidFill>
              <a:schemeClr val="tx1"/>
            </a:solidFill>
          </a:ln>
        </p:spPr>
        <p:txBody>
          <a:bodyPr>
            <a:normAutofit/>
          </a:bodyPr>
          <a:lstStyle/>
          <a:p>
            <a:pPr algn="ctr"/>
            <a:r>
              <a:rPr lang="en-US" sz="3200" dirty="0" err="1"/>
              <a:t>Pernkopf</a:t>
            </a:r>
            <a:r>
              <a:rPr lang="en-US" sz="3200" dirty="0"/>
              <a:t> Atlas (1937-1957)</a:t>
            </a:r>
          </a:p>
        </p:txBody>
      </p:sp>
      <p:pic>
        <p:nvPicPr>
          <p:cNvPr id="4" name="Picture 3">
            <a:extLst>
              <a:ext uri="{FF2B5EF4-FFF2-40B4-BE49-F238E27FC236}">
                <a16:creationId xmlns:a16="http://schemas.microsoft.com/office/drawing/2014/main" id="{64E5E624-E345-353E-2D76-6D1569FCDC35}"/>
              </a:ext>
            </a:extLst>
          </p:cNvPr>
          <p:cNvPicPr>
            <a:picLocks noChangeAspect="1"/>
          </p:cNvPicPr>
          <p:nvPr/>
        </p:nvPicPr>
        <p:blipFill>
          <a:blip r:embed="rId2"/>
          <a:stretch>
            <a:fillRect/>
          </a:stretch>
        </p:blipFill>
        <p:spPr>
          <a:xfrm>
            <a:off x="4047503" y="3800933"/>
            <a:ext cx="4505947" cy="3003964"/>
          </a:xfrm>
          <a:prstGeom prst="rect">
            <a:avLst/>
          </a:prstGeom>
        </p:spPr>
      </p:pic>
      <p:pic>
        <p:nvPicPr>
          <p:cNvPr id="5" name="Picture 4">
            <a:extLst>
              <a:ext uri="{FF2B5EF4-FFF2-40B4-BE49-F238E27FC236}">
                <a16:creationId xmlns:a16="http://schemas.microsoft.com/office/drawing/2014/main" id="{A162C003-2E4D-556C-EE22-3B5AC0E289D6}"/>
              </a:ext>
            </a:extLst>
          </p:cNvPr>
          <p:cNvPicPr>
            <a:picLocks noChangeAspect="1"/>
          </p:cNvPicPr>
          <p:nvPr/>
        </p:nvPicPr>
        <p:blipFill>
          <a:blip r:embed="rId3"/>
          <a:stretch>
            <a:fillRect/>
          </a:stretch>
        </p:blipFill>
        <p:spPr>
          <a:xfrm>
            <a:off x="6705600" y="100012"/>
            <a:ext cx="5334000" cy="3579707"/>
          </a:xfrm>
          <a:prstGeom prst="rect">
            <a:avLst/>
          </a:prstGeom>
        </p:spPr>
      </p:pic>
      <p:sp>
        <p:nvSpPr>
          <p:cNvPr id="6" name="TextBox 5">
            <a:extLst>
              <a:ext uri="{FF2B5EF4-FFF2-40B4-BE49-F238E27FC236}">
                <a16:creationId xmlns:a16="http://schemas.microsoft.com/office/drawing/2014/main" id="{DF905F1B-7EED-39EF-8E47-FF6E2393404F}"/>
              </a:ext>
            </a:extLst>
          </p:cNvPr>
          <p:cNvSpPr txBox="1"/>
          <p:nvPr/>
        </p:nvSpPr>
        <p:spPr>
          <a:xfrm>
            <a:off x="8890981" y="3679719"/>
            <a:ext cx="3148619" cy="246221"/>
          </a:xfrm>
          <a:prstGeom prst="rect">
            <a:avLst/>
          </a:prstGeom>
          <a:noFill/>
        </p:spPr>
        <p:txBody>
          <a:bodyPr wrap="none" rtlCol="0">
            <a:spAutoFit/>
          </a:bodyPr>
          <a:lstStyle/>
          <a:p>
            <a:pPr algn="r"/>
            <a:r>
              <a:rPr lang="en-US" sz="1000" dirty="0">
                <a:solidFill>
                  <a:schemeClr val="bg2">
                    <a:lumMod val="50000"/>
                  </a:schemeClr>
                </a:solidFill>
              </a:rPr>
              <a:t>Image: https://europepmc.org/article/MED/36407933</a:t>
            </a:r>
          </a:p>
        </p:txBody>
      </p:sp>
      <p:sp>
        <p:nvSpPr>
          <p:cNvPr id="7" name="TextBox 6">
            <a:extLst>
              <a:ext uri="{FF2B5EF4-FFF2-40B4-BE49-F238E27FC236}">
                <a16:creationId xmlns:a16="http://schemas.microsoft.com/office/drawing/2014/main" id="{3FCF24C8-7665-F6A7-0389-2AABE9BE96B0}"/>
              </a:ext>
            </a:extLst>
          </p:cNvPr>
          <p:cNvSpPr txBox="1"/>
          <p:nvPr/>
        </p:nvSpPr>
        <p:spPr>
          <a:xfrm>
            <a:off x="8553450" y="6404787"/>
            <a:ext cx="3228975" cy="400110"/>
          </a:xfrm>
          <a:prstGeom prst="rect">
            <a:avLst/>
          </a:prstGeom>
          <a:noFill/>
        </p:spPr>
        <p:txBody>
          <a:bodyPr wrap="square" rtlCol="0">
            <a:spAutoFit/>
          </a:bodyPr>
          <a:lstStyle/>
          <a:p>
            <a:r>
              <a:rPr lang="en-US" sz="1000" dirty="0">
                <a:solidFill>
                  <a:schemeClr val="bg2">
                    <a:lumMod val="50000"/>
                  </a:schemeClr>
                </a:solidFill>
              </a:rPr>
              <a:t>https://www.uclahealth.org/news/publication/human-anatomy-atlas-has-horrific-history-one-doctor-aims</a:t>
            </a:r>
          </a:p>
        </p:txBody>
      </p:sp>
      <p:pic>
        <p:nvPicPr>
          <p:cNvPr id="1026" name="Picture 2" descr="The Tainted Beauty of The Pernkopf Anatomy Atlas — STREET ANATOMY">
            <a:extLst>
              <a:ext uri="{FF2B5EF4-FFF2-40B4-BE49-F238E27FC236}">
                <a16:creationId xmlns:a16="http://schemas.microsoft.com/office/drawing/2014/main" id="{CFE5B85A-C30D-E4CE-242B-22ACAA21DE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8" y="100012"/>
            <a:ext cx="3840335" cy="41100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BFA00A0-E527-8C59-97EC-B57E63F987F3}"/>
              </a:ext>
            </a:extLst>
          </p:cNvPr>
          <p:cNvSpPr txBox="1"/>
          <p:nvPr/>
        </p:nvSpPr>
        <p:spPr>
          <a:xfrm>
            <a:off x="71438" y="4210050"/>
            <a:ext cx="3268844" cy="246221"/>
          </a:xfrm>
          <a:prstGeom prst="rect">
            <a:avLst/>
          </a:prstGeom>
          <a:noFill/>
        </p:spPr>
        <p:txBody>
          <a:bodyPr wrap="none" rtlCol="0">
            <a:spAutoFit/>
          </a:bodyPr>
          <a:lstStyle/>
          <a:p>
            <a:r>
              <a:rPr lang="en-US" sz="1000" dirty="0">
                <a:solidFill>
                  <a:schemeClr val="bg2">
                    <a:lumMod val="50000"/>
                  </a:schemeClr>
                </a:solidFill>
              </a:rPr>
              <a:t>https://streetanatomy.com/blog/2007/04/01/vanessa-3</a:t>
            </a:r>
          </a:p>
        </p:txBody>
      </p:sp>
      <p:pic>
        <p:nvPicPr>
          <p:cNvPr id="9" name="Picture 8">
            <a:extLst>
              <a:ext uri="{FF2B5EF4-FFF2-40B4-BE49-F238E27FC236}">
                <a16:creationId xmlns:a16="http://schemas.microsoft.com/office/drawing/2014/main" id="{AA8960EB-137D-0BBD-E2ED-900D432A8082}"/>
              </a:ext>
            </a:extLst>
          </p:cNvPr>
          <p:cNvPicPr>
            <a:picLocks noChangeAspect="1"/>
          </p:cNvPicPr>
          <p:nvPr/>
        </p:nvPicPr>
        <p:blipFill>
          <a:blip r:embed="rId5"/>
          <a:stretch>
            <a:fillRect/>
          </a:stretch>
        </p:blipFill>
        <p:spPr>
          <a:xfrm>
            <a:off x="4099005" y="100012"/>
            <a:ext cx="2419363" cy="3276600"/>
          </a:xfrm>
          <a:prstGeom prst="rect">
            <a:avLst/>
          </a:prstGeom>
        </p:spPr>
      </p:pic>
      <p:sp>
        <p:nvSpPr>
          <p:cNvPr id="10" name="TextBox 9">
            <a:extLst>
              <a:ext uri="{FF2B5EF4-FFF2-40B4-BE49-F238E27FC236}">
                <a16:creationId xmlns:a16="http://schemas.microsoft.com/office/drawing/2014/main" id="{81A91A94-5810-64B4-CF3F-BA2861B0CE76}"/>
              </a:ext>
            </a:extLst>
          </p:cNvPr>
          <p:cNvSpPr txBox="1"/>
          <p:nvPr/>
        </p:nvSpPr>
        <p:spPr>
          <a:xfrm>
            <a:off x="4047503" y="3388717"/>
            <a:ext cx="2419363" cy="400110"/>
          </a:xfrm>
          <a:prstGeom prst="rect">
            <a:avLst/>
          </a:prstGeom>
          <a:noFill/>
        </p:spPr>
        <p:txBody>
          <a:bodyPr wrap="square" rtlCol="0">
            <a:spAutoFit/>
          </a:bodyPr>
          <a:lstStyle/>
          <a:p>
            <a:r>
              <a:rPr lang="en-US" sz="1000" dirty="0">
                <a:solidFill>
                  <a:schemeClr val="bg2">
                    <a:lumMod val="50000"/>
                  </a:schemeClr>
                </a:solidFill>
              </a:rPr>
              <a:t>https://anatomypubs.onlinelibrary.wiley.com/doi/10.1002/ase.70001</a:t>
            </a:r>
          </a:p>
        </p:txBody>
      </p:sp>
      <p:pic>
        <p:nvPicPr>
          <p:cNvPr id="11" name="Picture 10">
            <a:extLst>
              <a:ext uri="{FF2B5EF4-FFF2-40B4-BE49-F238E27FC236}">
                <a16:creationId xmlns:a16="http://schemas.microsoft.com/office/drawing/2014/main" id="{9A610BBB-6A4D-1BB2-1A71-1B62E43D920D}"/>
              </a:ext>
            </a:extLst>
          </p:cNvPr>
          <p:cNvPicPr>
            <a:picLocks noChangeAspect="1"/>
          </p:cNvPicPr>
          <p:nvPr/>
        </p:nvPicPr>
        <p:blipFill>
          <a:blip r:embed="rId6"/>
          <a:stretch>
            <a:fillRect/>
          </a:stretch>
        </p:blipFill>
        <p:spPr>
          <a:xfrm>
            <a:off x="8813005" y="3985238"/>
            <a:ext cx="1999386" cy="2360251"/>
          </a:xfrm>
          <a:prstGeom prst="rect">
            <a:avLst/>
          </a:prstGeom>
        </p:spPr>
      </p:pic>
      <p:sp>
        <p:nvSpPr>
          <p:cNvPr id="13" name="TextBox 12">
            <a:extLst>
              <a:ext uri="{FF2B5EF4-FFF2-40B4-BE49-F238E27FC236}">
                <a16:creationId xmlns:a16="http://schemas.microsoft.com/office/drawing/2014/main" id="{05442E2A-788D-6381-7231-C86EBA78EC6A}"/>
              </a:ext>
            </a:extLst>
          </p:cNvPr>
          <p:cNvSpPr txBox="1"/>
          <p:nvPr/>
        </p:nvSpPr>
        <p:spPr>
          <a:xfrm>
            <a:off x="10934570" y="5421799"/>
            <a:ext cx="1184362" cy="861774"/>
          </a:xfrm>
          <a:prstGeom prst="rect">
            <a:avLst/>
          </a:prstGeom>
          <a:noFill/>
        </p:spPr>
        <p:txBody>
          <a:bodyPr wrap="square">
            <a:spAutoFit/>
          </a:bodyPr>
          <a:lstStyle/>
          <a:p>
            <a:r>
              <a:rPr lang="en-US" sz="1000" dirty="0">
                <a:solidFill>
                  <a:schemeClr val="bg2">
                    <a:lumMod val="50000"/>
                  </a:schemeClr>
                </a:solidFill>
              </a:rPr>
              <a:t>https://as.vanderbilt.edu/koepnick/Beauty_f06/materials/thoughtpapers/valencic.htm</a:t>
            </a:r>
          </a:p>
        </p:txBody>
      </p:sp>
    </p:spTree>
    <p:extLst>
      <p:ext uri="{BB962C8B-B14F-4D97-AF65-F5344CB8AC3E}">
        <p14:creationId xmlns:p14="http://schemas.microsoft.com/office/powerpoint/2010/main" val="2707802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E7F8C3-70FB-8CA9-0790-04FF554BCB7A}"/>
              </a:ext>
            </a:extLst>
          </p:cNvPr>
          <p:cNvSpPr>
            <a:spLocks noGrp="1"/>
          </p:cNvSpPr>
          <p:nvPr>
            <p:ph type="title"/>
          </p:nvPr>
        </p:nvSpPr>
        <p:spPr>
          <a:xfrm>
            <a:off x="190500" y="177799"/>
            <a:ext cx="5257800" cy="1006475"/>
          </a:xfrm>
        </p:spPr>
        <p:txBody>
          <a:bodyPr>
            <a:normAutofit/>
          </a:bodyPr>
          <a:lstStyle/>
          <a:p>
            <a:r>
              <a:rPr lang="en-US" sz="3200" dirty="0"/>
              <a:t>Corporate funding for international research</a:t>
            </a:r>
          </a:p>
        </p:txBody>
      </p:sp>
      <p:sp>
        <p:nvSpPr>
          <p:cNvPr id="7" name="Content Placeholder 6">
            <a:extLst>
              <a:ext uri="{FF2B5EF4-FFF2-40B4-BE49-F238E27FC236}">
                <a16:creationId xmlns:a16="http://schemas.microsoft.com/office/drawing/2014/main" id="{90C0E709-3AF0-5A22-2699-5B83FA797ABF}"/>
              </a:ext>
            </a:extLst>
          </p:cNvPr>
          <p:cNvSpPr>
            <a:spLocks noGrp="1"/>
          </p:cNvSpPr>
          <p:nvPr>
            <p:ph sz="half" idx="1"/>
          </p:nvPr>
        </p:nvSpPr>
        <p:spPr>
          <a:xfrm>
            <a:off x="190500" y="1184274"/>
            <a:ext cx="5572125" cy="1825626"/>
          </a:xfrm>
          <a:ln>
            <a:solidFill>
              <a:schemeClr val="tx1"/>
            </a:solidFill>
          </a:ln>
        </p:spPr>
        <p:txBody>
          <a:bodyPr anchor="ctr"/>
          <a:lstStyle/>
          <a:p>
            <a:r>
              <a:rPr lang="en-US" dirty="0"/>
              <a:t>Hard to enforce ethical standards</a:t>
            </a:r>
          </a:p>
          <a:p>
            <a:r>
              <a:rPr lang="en-US" dirty="0"/>
              <a:t>Justice: Distribution of benefits and burdens</a:t>
            </a:r>
          </a:p>
        </p:txBody>
      </p:sp>
      <p:sp>
        <p:nvSpPr>
          <p:cNvPr id="8" name="Content Placeholder 7">
            <a:extLst>
              <a:ext uri="{FF2B5EF4-FFF2-40B4-BE49-F238E27FC236}">
                <a16:creationId xmlns:a16="http://schemas.microsoft.com/office/drawing/2014/main" id="{F8DED24F-A3EC-4652-0BA1-EC1BD3615143}"/>
              </a:ext>
            </a:extLst>
          </p:cNvPr>
          <p:cNvSpPr>
            <a:spLocks noGrp="1"/>
          </p:cNvSpPr>
          <p:nvPr>
            <p:ph sz="half" idx="2"/>
          </p:nvPr>
        </p:nvSpPr>
        <p:spPr>
          <a:xfrm>
            <a:off x="5981700" y="1184274"/>
            <a:ext cx="6019800" cy="1825626"/>
          </a:xfrm>
          <a:ln>
            <a:solidFill>
              <a:schemeClr val="tx1"/>
            </a:solidFill>
          </a:ln>
        </p:spPr>
        <p:txBody>
          <a:bodyPr anchor="ctr"/>
          <a:lstStyle/>
          <a:p>
            <a:r>
              <a:rPr lang="en-US" dirty="0"/>
              <a:t>Sometimes warranted, but may be coercive</a:t>
            </a:r>
          </a:p>
          <a:p>
            <a:r>
              <a:rPr lang="en-US" dirty="0"/>
              <a:t>What compensation?</a:t>
            </a:r>
          </a:p>
        </p:txBody>
      </p:sp>
      <p:sp>
        <p:nvSpPr>
          <p:cNvPr id="9" name="Title 5">
            <a:extLst>
              <a:ext uri="{FF2B5EF4-FFF2-40B4-BE49-F238E27FC236}">
                <a16:creationId xmlns:a16="http://schemas.microsoft.com/office/drawing/2014/main" id="{BD788E32-4106-B8B2-3F60-8DD9157560BA}"/>
              </a:ext>
            </a:extLst>
          </p:cNvPr>
          <p:cNvSpPr txBox="1">
            <a:spLocks/>
          </p:cNvSpPr>
          <p:nvPr/>
        </p:nvSpPr>
        <p:spPr>
          <a:xfrm>
            <a:off x="5981700" y="352425"/>
            <a:ext cx="6210301" cy="831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Compensation for research subjects</a:t>
            </a:r>
          </a:p>
        </p:txBody>
      </p:sp>
      <p:sp>
        <p:nvSpPr>
          <p:cNvPr id="10" name="Title 5">
            <a:extLst>
              <a:ext uri="{FF2B5EF4-FFF2-40B4-BE49-F238E27FC236}">
                <a16:creationId xmlns:a16="http://schemas.microsoft.com/office/drawing/2014/main" id="{6CE3142D-0772-3274-8D5E-9B736A05EBF9}"/>
              </a:ext>
            </a:extLst>
          </p:cNvPr>
          <p:cNvSpPr txBox="1">
            <a:spLocks/>
          </p:cNvSpPr>
          <p:nvPr/>
        </p:nvSpPr>
        <p:spPr>
          <a:xfrm>
            <a:off x="4143376" y="3105150"/>
            <a:ext cx="8048624" cy="8223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Some patients need the experimental treatment</a:t>
            </a:r>
          </a:p>
        </p:txBody>
      </p:sp>
      <p:sp>
        <p:nvSpPr>
          <p:cNvPr id="11" name="Content Placeholder 7">
            <a:extLst>
              <a:ext uri="{FF2B5EF4-FFF2-40B4-BE49-F238E27FC236}">
                <a16:creationId xmlns:a16="http://schemas.microsoft.com/office/drawing/2014/main" id="{6FE2EF95-7429-D81B-8006-6734AC4345CA}"/>
              </a:ext>
            </a:extLst>
          </p:cNvPr>
          <p:cNvSpPr txBox="1">
            <a:spLocks/>
          </p:cNvSpPr>
          <p:nvPr/>
        </p:nvSpPr>
        <p:spPr>
          <a:xfrm>
            <a:off x="4143376" y="3841749"/>
            <a:ext cx="7858124" cy="2752724"/>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Randomized controlled trial</a:t>
            </a:r>
          </a:p>
          <a:p>
            <a:r>
              <a:rPr lang="en-US" dirty="0"/>
              <a:t>Placebo </a:t>
            </a:r>
            <a:r>
              <a:rPr lang="en-US" dirty="0">
                <a:sym typeface="Wingdings" panose="05000000000000000000" pitchFamily="2" charset="2"/>
              </a:rPr>
              <a:t> Little/no benefit</a:t>
            </a:r>
          </a:p>
          <a:p>
            <a:r>
              <a:rPr lang="en-US" dirty="0"/>
              <a:t>Standard treatment </a:t>
            </a:r>
            <a:r>
              <a:rPr lang="en-US" dirty="0">
                <a:sym typeface="Wingdings" panose="05000000000000000000" pitchFamily="2" charset="2"/>
              </a:rPr>
              <a:t> Potentially less benefit</a:t>
            </a:r>
          </a:p>
          <a:p>
            <a:r>
              <a:rPr lang="en-US" dirty="0"/>
              <a:t>Compassionate use</a:t>
            </a:r>
          </a:p>
          <a:p>
            <a:r>
              <a:rPr lang="en-US" dirty="0"/>
              <a:t>Equipoise</a:t>
            </a:r>
          </a:p>
        </p:txBody>
      </p:sp>
      <p:pic>
        <p:nvPicPr>
          <p:cNvPr id="12" name="Picture 11">
            <a:extLst>
              <a:ext uri="{FF2B5EF4-FFF2-40B4-BE49-F238E27FC236}">
                <a16:creationId xmlns:a16="http://schemas.microsoft.com/office/drawing/2014/main" id="{BAA121A7-F9BE-5D21-5B45-F5D0E55964D9}"/>
              </a:ext>
            </a:extLst>
          </p:cNvPr>
          <p:cNvPicPr>
            <a:picLocks noChangeAspect="1"/>
          </p:cNvPicPr>
          <p:nvPr/>
        </p:nvPicPr>
        <p:blipFill>
          <a:blip r:embed="rId2"/>
          <a:stretch>
            <a:fillRect/>
          </a:stretch>
        </p:blipFill>
        <p:spPr>
          <a:xfrm>
            <a:off x="190500" y="3105150"/>
            <a:ext cx="3829050" cy="2548190"/>
          </a:xfrm>
          <a:prstGeom prst="rect">
            <a:avLst/>
          </a:prstGeom>
        </p:spPr>
      </p:pic>
    </p:spTree>
    <p:extLst>
      <p:ext uri="{BB962C8B-B14F-4D97-AF65-F5344CB8AC3E}">
        <p14:creationId xmlns:p14="http://schemas.microsoft.com/office/powerpoint/2010/main" val="1722406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E02D6E-3323-EA43-3100-07FA10296B60}"/>
              </a:ext>
            </a:extLst>
          </p:cNvPr>
          <p:cNvSpPr>
            <a:spLocks noGrp="1"/>
          </p:cNvSpPr>
          <p:nvPr>
            <p:ph type="title"/>
          </p:nvPr>
        </p:nvSpPr>
        <p:spPr>
          <a:xfrm>
            <a:off x="838200" y="163762"/>
            <a:ext cx="10515600" cy="977900"/>
          </a:xfrm>
        </p:spPr>
        <p:txBody>
          <a:bodyPr/>
          <a:lstStyle/>
          <a:p>
            <a:pPr algn="ctr"/>
            <a:r>
              <a:rPr lang="en-US" dirty="0"/>
              <a:t>Questions?</a:t>
            </a:r>
          </a:p>
        </p:txBody>
      </p:sp>
      <p:sp>
        <p:nvSpPr>
          <p:cNvPr id="6" name="Content Placeholder 5">
            <a:extLst>
              <a:ext uri="{FF2B5EF4-FFF2-40B4-BE49-F238E27FC236}">
                <a16:creationId xmlns:a16="http://schemas.microsoft.com/office/drawing/2014/main" id="{6467E259-7E78-983F-1C11-4A86097A54F9}"/>
              </a:ext>
            </a:extLst>
          </p:cNvPr>
          <p:cNvSpPr>
            <a:spLocks noGrp="1"/>
          </p:cNvSpPr>
          <p:nvPr>
            <p:ph idx="1"/>
          </p:nvPr>
        </p:nvSpPr>
        <p:spPr>
          <a:xfrm>
            <a:off x="3171824" y="1108101"/>
            <a:ext cx="7486650" cy="1714499"/>
          </a:xfrm>
        </p:spPr>
        <p:txBody>
          <a:bodyPr>
            <a:normAutofit/>
          </a:bodyPr>
          <a:lstStyle/>
          <a:p>
            <a:r>
              <a:rPr lang="en-US" sz="3600" dirty="0"/>
              <a:t>Animal experimentation</a:t>
            </a:r>
          </a:p>
          <a:p>
            <a:pPr lvl="1"/>
            <a:r>
              <a:rPr lang="en-US" sz="3200" dirty="0"/>
              <a:t>Deontological = Animal rights (Regan)</a:t>
            </a:r>
          </a:p>
          <a:p>
            <a:pPr lvl="1"/>
            <a:r>
              <a:rPr lang="en-US" sz="3200" dirty="0"/>
              <a:t>Utilitarian = Animal welfare (Singer)</a:t>
            </a:r>
          </a:p>
        </p:txBody>
      </p:sp>
      <p:pic>
        <p:nvPicPr>
          <p:cNvPr id="7" name="Picture 6">
            <a:extLst>
              <a:ext uri="{FF2B5EF4-FFF2-40B4-BE49-F238E27FC236}">
                <a16:creationId xmlns:a16="http://schemas.microsoft.com/office/drawing/2014/main" id="{32F6BBD6-A930-FFB3-B7CA-909813B5F7A8}"/>
              </a:ext>
            </a:extLst>
          </p:cNvPr>
          <p:cNvPicPr>
            <a:picLocks noChangeAspect="1"/>
          </p:cNvPicPr>
          <p:nvPr/>
        </p:nvPicPr>
        <p:blipFill>
          <a:blip r:embed="rId2"/>
          <a:stretch>
            <a:fillRect/>
          </a:stretch>
        </p:blipFill>
        <p:spPr>
          <a:xfrm>
            <a:off x="3335937" y="3057525"/>
            <a:ext cx="6238875" cy="3665339"/>
          </a:xfrm>
          <a:prstGeom prst="rect">
            <a:avLst/>
          </a:prstGeom>
        </p:spPr>
      </p:pic>
      <p:pic>
        <p:nvPicPr>
          <p:cNvPr id="8" name="Picture 7">
            <a:extLst>
              <a:ext uri="{FF2B5EF4-FFF2-40B4-BE49-F238E27FC236}">
                <a16:creationId xmlns:a16="http://schemas.microsoft.com/office/drawing/2014/main" id="{0823DC42-71C8-DD5D-A848-553FE6BACBAD}"/>
              </a:ext>
            </a:extLst>
          </p:cNvPr>
          <p:cNvPicPr>
            <a:picLocks noChangeAspect="1"/>
          </p:cNvPicPr>
          <p:nvPr/>
        </p:nvPicPr>
        <p:blipFill>
          <a:blip r:embed="rId3"/>
          <a:stretch>
            <a:fillRect/>
          </a:stretch>
        </p:blipFill>
        <p:spPr>
          <a:xfrm>
            <a:off x="291074" y="2789039"/>
            <a:ext cx="2780352" cy="3933825"/>
          </a:xfrm>
          <a:prstGeom prst="rect">
            <a:avLst/>
          </a:prstGeom>
        </p:spPr>
      </p:pic>
    </p:spTree>
    <p:extLst>
      <p:ext uri="{BB962C8B-B14F-4D97-AF65-F5344CB8AC3E}">
        <p14:creationId xmlns:p14="http://schemas.microsoft.com/office/powerpoint/2010/main" val="87401031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61715668F6654A84B050516820A01E" ma:contentTypeVersion="14" ma:contentTypeDescription="Create a new document." ma:contentTypeScope="" ma:versionID="4feada6d848273257f372c6f4e2698f5">
  <xsd:schema xmlns:xsd="http://www.w3.org/2001/XMLSchema" xmlns:xs="http://www.w3.org/2001/XMLSchema" xmlns:p="http://schemas.microsoft.com/office/2006/metadata/properties" xmlns:ns2="141ccd18-d83e-4bed-9525-04fdd4fc676e" xmlns:ns3="c43f696e-320a-443d-b9e7-bf7ccdd1ea5a" targetNamespace="http://schemas.microsoft.com/office/2006/metadata/properties" ma:root="true" ma:fieldsID="4121604b9227acdf4c71d3ec12fea064" ns2:_="" ns3:_="">
    <xsd:import namespace="141ccd18-d83e-4bed-9525-04fdd4fc676e"/>
    <xsd:import namespace="c43f696e-320a-443d-b9e7-bf7ccdd1ea5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1ccd18-d83e-4bed-9525-04fdd4fc67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e457497-ed84-42a9-879f-f33eea52321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43f696e-320a-443d-b9e7-bf7ccdd1ea5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3ca262ce-f239-41cc-9d0e-e2c2d71a2fcd}" ma:internalName="TaxCatchAll" ma:showField="CatchAllData" ma:web="c43f696e-320a-443d-b9e7-bf7ccdd1ea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43f696e-320a-443d-b9e7-bf7ccdd1ea5a" xsi:nil="true"/>
    <lcf76f155ced4ddcb4097134ff3c332f xmlns="141ccd18-d83e-4bed-9525-04fdd4fc676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D1DAB30-2181-43C3-BD37-4017F4FF2CA7}"/>
</file>

<file path=customXml/itemProps2.xml><?xml version="1.0" encoding="utf-8"?>
<ds:datastoreItem xmlns:ds="http://schemas.openxmlformats.org/officeDocument/2006/customXml" ds:itemID="{65E2ED4D-0E1D-421B-9D67-E2BC8CC9A66A}"/>
</file>

<file path=customXml/itemProps3.xml><?xml version="1.0" encoding="utf-8"?>
<ds:datastoreItem xmlns:ds="http://schemas.openxmlformats.org/officeDocument/2006/customXml" ds:itemID="{E38A3882-5F68-4B9F-BDE7-5B8ADA3F3E0E}"/>
</file>

<file path=docProps/app.xml><?xml version="1.0" encoding="utf-8"?>
<Properties xmlns="http://schemas.openxmlformats.org/officeDocument/2006/extended-properties" xmlns:vt="http://schemas.openxmlformats.org/officeDocument/2006/docPropsVTypes">
  <TotalTime>104</TotalTime>
  <Words>843</Words>
  <Application>Microsoft Office PowerPoint</Application>
  <PresentationFormat>Widescreen</PresentationFormat>
  <Paragraphs>80</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Aptos</vt:lpstr>
      <vt:lpstr>Aptos Display</vt:lpstr>
      <vt:lpstr>Arial</vt:lpstr>
      <vt:lpstr>Wingdings</vt:lpstr>
      <vt:lpstr>1_Office Theme</vt:lpstr>
      <vt:lpstr>Chapter 14 Experimentation on Human Subjects</vt:lpstr>
      <vt:lpstr>Historical background</vt:lpstr>
      <vt:lpstr>Nazi Doctors’ Trial (1946-1947)</vt:lpstr>
      <vt:lpstr>Nuremberg Code</vt:lpstr>
      <vt:lpstr>Post-war experiments in the U.S.</vt:lpstr>
      <vt:lpstr>PowerPoint Presentation</vt:lpstr>
      <vt:lpstr>Pernkopf Atlas (1937-1957)</vt:lpstr>
      <vt:lpstr>Corporate funding for international research</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Matthew Altman</dc:creator>
  <cp:lastModifiedBy>Matthew Altman</cp:lastModifiedBy>
  <cp:revision>18</cp:revision>
  <dcterms:created xsi:type="dcterms:W3CDTF">2025-03-16T20:15:08Z</dcterms:created>
  <dcterms:modified xsi:type="dcterms:W3CDTF">2025-06-26T17:56:36Z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0x0101005261715668F6654A84B050516820A01E</vt:lpwstr>
  </property>
</Properties>
</file>