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93" r:id="rId3"/>
    <p:sldId id="285" r:id="rId4"/>
    <p:sldId id="286" r:id="rId5"/>
    <p:sldId id="287" r:id="rId6"/>
    <p:sldId id="290" r:id="rId7"/>
    <p:sldId id="2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0CAB-1679-79F4-439B-B0BB01170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8743-7181-8C77-8D24-EEF5842D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0A4D-4BB8-8E12-0359-B32C81F9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64A13-3595-CF3C-3AF0-FCAAA205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B5EC-53B8-2DD1-9644-5C4ABCEB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4AE-C718-3387-361B-544F6179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FEBE9-462E-697B-722B-8FEB3891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3FBE-6E7D-2C00-1D5C-82B3894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C9F18-6894-EC24-13E5-2150AC5E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1F1D0-47A8-85C8-6DF7-1CC12218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79A5D-2A87-A6B0-7B2E-995CF30A9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98A94-747B-3334-096E-0F8C0A0C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A601-DA1B-1821-279A-FBC1A2F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CFE7-9080-1C37-8F7E-9FDA14A2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0757-3BED-81F9-8003-7AC832D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3585-952E-53DE-B6B7-A94516AC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3F4C-7FB8-8AE2-DF7A-249BE745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646AE-6F4B-5AF9-2448-9905124B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F493-7F6B-F126-9DC2-13CD0F52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C4C8-86B1-6932-16E0-EC476D42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58B8-2586-A299-7FBC-E1841FA8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297F-820F-26E0-934D-B839209B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347F-66E0-DB8F-03BD-A3B5F3B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848-FC6D-D16B-19A0-1C0C85D5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AE33-6B38-09F5-3F9B-F5B7BF36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B9E-FDDE-DA09-1013-B7347C7D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8C54-C348-D948-CA7D-F96048FFC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86F0-0666-E7FC-B646-4427C3D76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CDCA6-9341-8261-0702-1A230CBE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BED63-40F1-F2F8-4AB8-2119B04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3BEE-AFCE-13DE-5AA7-B882CB45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C32-AFF0-47EC-7016-457CE7DC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6963-4BC2-0E83-9C6B-D53922F3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AA7E6-58ED-87BF-A307-BE87DD0D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8ECF4-0A31-7CEF-3B99-FBDFB171B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67C4D-42DF-3CF2-265E-C1BAFAC96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2FB14-8D43-1F29-B432-D8D6CBA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42E25-2BAA-ADA4-CA01-A36FD015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ABE7D-1331-7281-1836-86D5B5AF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69F6-BD4B-AB23-39B8-E2264C44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83BEF-D945-FB70-4F7B-889DFE34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EE35-8416-2DBB-AA9D-C2494E6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A07D-53E1-3E61-05EA-0F09660D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28E1A-17FB-30CF-7AB1-3D148344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648CF-FC54-A1DA-0D72-92AD0377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55BF-B090-B06F-3588-512660F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4CA-8922-4859-C096-592D646B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E73B-E1D0-7D99-C856-463C4658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5FF-4795-38F3-226E-C50E2CDE1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61A00-1786-3798-8868-9D983033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AC1AD-9EB6-B113-5B5A-67A0BD27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DF11-8801-5F09-961B-407E8A56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C117-37AD-1808-D733-69A28722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33C1D-4C14-427C-05F7-9CCDA00E3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B192-64B1-5E68-D46C-D8924E36A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4E5CB-0D3C-2524-EFC6-90211ECD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98128-5B66-0BBE-0C2A-9745740D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8251-440B-9E6E-C82B-433FAAF4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C8F16-1343-1564-26DF-53E92F55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5B95-5F50-9EDA-110D-C581896F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CC5D-D3A4-B8FB-A86B-368293FE4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ABF07-AFBE-2518-1433-C7A013C3B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1D26-B2DD-4044-21A8-AF24B180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0E4D9-296E-AF69-5C63-E30D0A6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315912"/>
            <a:ext cx="6619875" cy="6226175"/>
          </a:xfrm>
        </p:spPr>
        <p:txBody>
          <a:bodyPr>
            <a:normAutofit/>
          </a:bodyPr>
          <a:lstStyle/>
          <a:p>
            <a:r>
              <a:rPr lang="en-US" sz="6000" u="sng" dirty="0"/>
              <a:t>Chapter 2</a:t>
            </a:r>
            <a:br>
              <a:rPr lang="en-US" sz="6000" u="sng" dirty="0"/>
            </a:br>
            <a:r>
              <a:rPr lang="en-US" sz="6000" dirty="0"/>
              <a:t>Collective Responsibility in Medicine</a:t>
            </a:r>
          </a:p>
        </p:txBody>
      </p:sp>
      <p:pic>
        <p:nvPicPr>
          <p:cNvPr id="10" name="Content Placeholder 9" descr="A back cover of a medical ethics book&#10;&#10;AI-generated content may be incorrect.">
            <a:extLst>
              <a:ext uri="{FF2B5EF4-FFF2-40B4-BE49-F238E27FC236}">
                <a16:creationId xmlns:a16="http://schemas.microsoft.com/office/drawing/2014/main" id="{C0BC9DD0-C80B-08DB-950E-2BB6E197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5"/>
          <a:stretch/>
        </p:blipFill>
        <p:spPr>
          <a:xfrm>
            <a:off x="428624" y="74533"/>
            <a:ext cx="4505325" cy="6708934"/>
          </a:xfrm>
        </p:spPr>
      </p:pic>
    </p:spTree>
    <p:extLst>
      <p:ext uri="{BB962C8B-B14F-4D97-AF65-F5344CB8AC3E}">
        <p14:creationId xmlns:p14="http://schemas.microsoft.com/office/powerpoint/2010/main" val="13717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5658-D65E-1A98-E542-B2B704DB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collective responsibility?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5887-326B-1360-6910-C5C270259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425" y="1825625"/>
            <a:ext cx="5819775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Single person makes decision</a:t>
            </a:r>
          </a:p>
          <a:p>
            <a:r>
              <a:rPr lang="en-US" sz="3200" dirty="0"/>
              <a:t>Single person acts</a:t>
            </a:r>
          </a:p>
          <a:p>
            <a:r>
              <a:rPr lang="en-US" sz="3200" dirty="0"/>
              <a:t>Single person carries responsibility for the outcome of that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2C4AA-E1CF-8CDE-80BB-8C96A1BFC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312" y="1825625"/>
            <a:ext cx="5181600" cy="1687009"/>
          </a:xfrm>
        </p:spPr>
        <p:txBody>
          <a:bodyPr>
            <a:normAutofit/>
          </a:bodyPr>
          <a:lstStyle/>
          <a:p>
            <a:r>
              <a:rPr lang="en-US" sz="3200" dirty="0"/>
              <a:t>How does this apply to groups or organizations?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8B3A4-C339-C932-F5F7-6D4A9042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312" y="3269192"/>
            <a:ext cx="5514975" cy="33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AC2B-83E0-1112-1E14-58DC40C6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57"/>
            <a:ext cx="10515600" cy="1110978"/>
          </a:xfrm>
        </p:spPr>
        <p:txBody>
          <a:bodyPr/>
          <a:lstStyle/>
          <a:p>
            <a:pPr algn="ctr"/>
            <a:r>
              <a:rPr lang="en-US" dirty="0"/>
              <a:t>Why is there collective responsibility?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47A5-332B-F30D-74B6-3189DEC86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034" y="1136469"/>
            <a:ext cx="10672353" cy="343222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Peter French</a:t>
            </a:r>
          </a:p>
          <a:p>
            <a:pPr lvl="1"/>
            <a:r>
              <a:rPr lang="en-US" sz="2800" dirty="0"/>
              <a:t>Corporate internal decision (CID) structure</a:t>
            </a:r>
          </a:p>
          <a:p>
            <a:pPr lvl="1"/>
            <a:r>
              <a:rPr lang="en-US" sz="2800" dirty="0"/>
              <a:t>Healthcare: Laws and regulations, licensing and accreditation, professional standards, employer expectations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David Luban, Alan </a:t>
            </a:r>
            <a:r>
              <a:rPr lang="en-US" sz="3200" dirty="0" err="1"/>
              <a:t>Strudler</a:t>
            </a:r>
            <a:r>
              <a:rPr lang="en-US" sz="3200" dirty="0"/>
              <a:t>, and David Wasserman</a:t>
            </a:r>
          </a:p>
          <a:p>
            <a:pPr lvl="1"/>
            <a:r>
              <a:rPr lang="en-US" sz="2800" dirty="0"/>
              <a:t>Bureaucracy </a:t>
            </a:r>
            <a:r>
              <a:rPr lang="en-US" sz="2800" dirty="0">
                <a:sym typeface="Wingdings" panose="05000000000000000000" pitchFamily="2" charset="2"/>
              </a:rPr>
              <a:t> Diffusion of responsibility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Healthcare: Team-based approach, just culture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85838-AF5A-A939-E9FE-B8532757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445" y="4568690"/>
            <a:ext cx="4767942" cy="21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31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5B74-977C-E29C-9D0B-6E3F23E1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RaDonda</a:t>
            </a:r>
            <a:r>
              <a:rPr lang="en-US" dirty="0"/>
              <a:t> Vaught and VMC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F97FB-4344-6D6A-0999-57B873E5E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825625"/>
            <a:ext cx="11040291" cy="4351338"/>
          </a:xfrm>
        </p:spPr>
        <p:txBody>
          <a:bodyPr/>
          <a:lstStyle/>
          <a:p>
            <a:r>
              <a:rPr lang="en-US" sz="3600" dirty="0"/>
              <a:t>Charlene Murphy: PET scan</a:t>
            </a:r>
          </a:p>
          <a:p>
            <a:r>
              <a:rPr lang="en-US" sz="3600" dirty="0"/>
              <a:t>Versed </a:t>
            </a:r>
            <a:r>
              <a:rPr lang="en-US" sz="3600" dirty="0">
                <a:sym typeface="Wingdings" panose="05000000000000000000" pitchFamily="2" charset="2"/>
              </a:rPr>
              <a:t> “VE”  vecuronium</a:t>
            </a:r>
          </a:p>
          <a:p>
            <a:r>
              <a:rPr lang="en-US" sz="3600" dirty="0">
                <a:sym typeface="Wingdings" panose="05000000000000000000" pitchFamily="2" charset="2"/>
              </a:rPr>
              <a:t>Ignored five warnings/pop-ups + other red flags</a:t>
            </a:r>
          </a:p>
          <a:p>
            <a:r>
              <a:rPr lang="en-US" sz="3600" dirty="0">
                <a:sym typeface="Wingdings" panose="05000000000000000000" pitchFamily="2" charset="2"/>
              </a:rPr>
              <a:t>No barcode verification</a:t>
            </a:r>
          </a:p>
          <a:p>
            <a:r>
              <a:rPr lang="en-US" sz="3600" dirty="0">
                <a:sym typeface="Wingdings" panose="05000000000000000000" pitchFamily="2" charset="2"/>
              </a:rPr>
              <a:t>Left patient unattended</a:t>
            </a:r>
          </a:p>
          <a:p>
            <a:r>
              <a:rPr lang="en-US" sz="3600" dirty="0">
                <a:sym typeface="Wingdings" panose="05000000000000000000" pitchFamily="2" charset="2"/>
              </a:rPr>
              <a:t>Death certificate: Natural death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0A6E5-4C6E-77E5-1DA4-E5F141E6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89" y="3869347"/>
            <a:ext cx="4236719" cy="289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25750-BADB-7F4D-F5F3-B8D16205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598" y="91440"/>
            <a:ext cx="2077849" cy="37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50A6-236D-C991-08B5-650BD269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92" y="219348"/>
            <a:ext cx="10515600" cy="1137104"/>
          </a:xfrm>
        </p:spPr>
        <p:txBody>
          <a:bodyPr/>
          <a:lstStyle/>
          <a:p>
            <a:r>
              <a:rPr lang="en-US" u="sng" dirty="0"/>
              <a:t>Fallout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DA3C4-C8D2-2A7F-9D97-740978F7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92" y="1254034"/>
            <a:ext cx="11458943" cy="2171951"/>
          </a:xfrm>
        </p:spPr>
        <p:txBody>
          <a:bodyPr/>
          <a:lstStyle/>
          <a:p>
            <a:r>
              <a:rPr lang="en-US" dirty="0"/>
              <a:t>Vaught fired from VMC</a:t>
            </a:r>
          </a:p>
          <a:p>
            <a:r>
              <a:rPr lang="en-US" dirty="0"/>
              <a:t>Tennessee DOH investigates Vaught </a:t>
            </a:r>
            <a:r>
              <a:rPr lang="en-US" dirty="0">
                <a:sym typeface="Wingdings" panose="05000000000000000000" pitchFamily="2" charset="2"/>
              </a:rPr>
              <a:t> No discipline</a:t>
            </a:r>
          </a:p>
          <a:p>
            <a:r>
              <a:rPr lang="en-US" dirty="0">
                <a:sym typeface="Wingdings" panose="05000000000000000000" pitchFamily="2" charset="2"/>
              </a:rPr>
              <a:t>CMS investigates VMC  Plan of correction</a:t>
            </a:r>
          </a:p>
          <a:p>
            <a:r>
              <a:rPr lang="en-US" dirty="0">
                <a:sym typeface="Wingdings" panose="05000000000000000000" pitchFamily="2" charset="2"/>
              </a:rPr>
              <a:t>Criminal charges: Reckless homicide and abuse of an impaired adult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66B3C-5309-E46C-FD63-2517A181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77" y="3522356"/>
            <a:ext cx="5504458" cy="31237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28F9B2-03AF-445C-CCAB-642B801587D4}"/>
              </a:ext>
            </a:extLst>
          </p:cNvPr>
          <p:cNvSpPr txBox="1">
            <a:spLocks/>
          </p:cNvSpPr>
          <p:nvPr/>
        </p:nvSpPr>
        <p:spPr>
          <a:xfrm>
            <a:off x="524692" y="3319767"/>
            <a:ext cx="5784668" cy="3326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anose="05000000000000000000" pitchFamily="2" charset="2"/>
              </a:rPr>
              <a:t>Tennessee DOH  Vaught charged with wrongdoing</a:t>
            </a:r>
          </a:p>
          <a:p>
            <a:r>
              <a:rPr lang="en-US" dirty="0">
                <a:sym typeface="Wingdings" panose="05000000000000000000" pitchFamily="2" charset="2"/>
              </a:rPr>
              <a:t>Nursing Board  Revokes Vaught’s nursing license</a:t>
            </a:r>
          </a:p>
          <a:p>
            <a:r>
              <a:rPr lang="en-US" dirty="0">
                <a:sym typeface="Wingdings" panose="05000000000000000000" pitchFamily="2" charset="2"/>
              </a:rPr>
              <a:t>Guilty verdict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7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A1EC4-CCEC-00F7-3657-6CCB4C039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652" y="453254"/>
            <a:ext cx="5508760" cy="823912"/>
          </a:xfrm>
        </p:spPr>
        <p:txBody>
          <a:bodyPr>
            <a:normAutofit/>
          </a:bodyPr>
          <a:lstStyle/>
          <a:p>
            <a:r>
              <a:rPr lang="en-US" sz="3600" dirty="0"/>
              <a:t>Vaught’s individual errors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D5C14-BC24-DFB4-6DC0-075EB3671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652" y="1449977"/>
            <a:ext cx="5601923" cy="1979024"/>
          </a:xfrm>
        </p:spPr>
        <p:txBody>
          <a:bodyPr/>
          <a:lstStyle/>
          <a:p>
            <a:r>
              <a:rPr lang="en-US" dirty="0"/>
              <a:t>Ignoring warnings</a:t>
            </a:r>
          </a:p>
          <a:p>
            <a:r>
              <a:rPr lang="en-US" dirty="0"/>
              <a:t>Not reconciling the medication</a:t>
            </a:r>
          </a:p>
          <a:p>
            <a:r>
              <a:rPr lang="en-US" dirty="0"/>
              <a:t>Not monitoring the patient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0A8C4-AC0D-F649-5344-11DE6FFBA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7590" y="453254"/>
            <a:ext cx="5183188" cy="823912"/>
          </a:xfrm>
        </p:spPr>
        <p:txBody>
          <a:bodyPr>
            <a:normAutofit/>
          </a:bodyPr>
          <a:lstStyle/>
          <a:p>
            <a:r>
              <a:rPr lang="en-US" sz="3600" dirty="0"/>
              <a:t>VMC’s system errors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C4B29-F509-A0B1-F60E-3879E6B43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449976"/>
            <a:ext cx="5754189" cy="2560321"/>
          </a:xfrm>
        </p:spPr>
        <p:txBody>
          <a:bodyPr/>
          <a:lstStyle/>
          <a:p>
            <a:r>
              <a:rPr lang="en-US" dirty="0"/>
              <a:t>Common use of override function</a:t>
            </a:r>
          </a:p>
          <a:p>
            <a:r>
              <a:rPr lang="en-US" dirty="0"/>
              <a:t>Insufficient ADM restrictions</a:t>
            </a:r>
          </a:p>
          <a:p>
            <a:r>
              <a:rPr lang="en-US" dirty="0"/>
              <a:t>No barcode scanning</a:t>
            </a:r>
          </a:p>
          <a:p>
            <a:r>
              <a:rPr lang="en-US" dirty="0"/>
              <a:t>No policy for monitoring patients on high-alert medications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3C41DF-63D0-85A2-9F8D-5C2A5EB1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88"/>
          <a:stretch/>
        </p:blipFill>
        <p:spPr>
          <a:xfrm>
            <a:off x="709161" y="3747102"/>
            <a:ext cx="4552257" cy="2887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9B79C-865C-9727-0BC1-E198821F7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92" y="4181433"/>
            <a:ext cx="3270183" cy="245318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778F49-9860-1FDB-BD5F-EC4C539CB2DF}"/>
              </a:ext>
            </a:extLst>
          </p:cNvPr>
          <p:cNvCxnSpPr/>
          <p:nvPr/>
        </p:nvCxnSpPr>
        <p:spPr>
          <a:xfrm>
            <a:off x="6019802" y="453254"/>
            <a:ext cx="0" cy="6181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09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C1A7-6FCF-8384-9AB7-22091BC3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BF5086-28C7-3EE6-E2B6-BB6B1D281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38114" cy="1603375"/>
          </a:xfrm>
        </p:spPr>
        <p:txBody>
          <a:bodyPr>
            <a:normAutofit/>
          </a:bodyPr>
          <a:lstStyle/>
          <a:p>
            <a:r>
              <a:rPr lang="en-US" sz="3600" dirty="0"/>
              <a:t>Just culture: Reporting errors </a:t>
            </a:r>
            <a:r>
              <a:rPr lang="en-US" sz="3600" dirty="0">
                <a:sym typeface="Wingdings" panose="05000000000000000000" pitchFamily="2" charset="2"/>
              </a:rPr>
              <a:t> Improve processes</a:t>
            </a:r>
          </a:p>
          <a:p>
            <a:r>
              <a:rPr lang="en-US" sz="3600" dirty="0">
                <a:sym typeface="Wingdings" panose="05000000000000000000" pitchFamily="2" charset="2"/>
              </a:rPr>
              <a:t>Individual actions occur in a system of constraints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54768-F5B3-66B8-EE0A-B4C6B4C3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48" y="3142909"/>
            <a:ext cx="3329103" cy="3509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6FA5F0-01D0-38D2-6B62-A2C35B5478DD}"/>
              </a:ext>
            </a:extLst>
          </p:cNvPr>
          <p:cNvSpPr txBox="1"/>
          <p:nvPr/>
        </p:nvSpPr>
        <p:spPr>
          <a:xfrm>
            <a:off x="8495212" y="6457890"/>
            <a:ext cx="36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https://pharmacyconnection.ca/how-swiss-cheese-can-help-visualize-medication-safety-risks/</a:t>
            </a:r>
          </a:p>
        </p:txBody>
      </p:sp>
    </p:spTree>
    <p:extLst>
      <p:ext uri="{BB962C8B-B14F-4D97-AF65-F5344CB8AC3E}">
        <p14:creationId xmlns:p14="http://schemas.microsoft.com/office/powerpoint/2010/main" val="14604604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1715668F6654A84B050516820A01E" ma:contentTypeVersion="14" ma:contentTypeDescription="Create a new document." ma:contentTypeScope="" ma:versionID="4feada6d848273257f372c6f4e2698f5">
  <xsd:schema xmlns:xsd="http://www.w3.org/2001/XMLSchema" xmlns:xs="http://www.w3.org/2001/XMLSchema" xmlns:p="http://schemas.microsoft.com/office/2006/metadata/properties" xmlns:ns2="141ccd18-d83e-4bed-9525-04fdd4fc676e" xmlns:ns3="c43f696e-320a-443d-b9e7-bf7ccdd1ea5a" targetNamespace="http://schemas.microsoft.com/office/2006/metadata/properties" ma:root="true" ma:fieldsID="4121604b9227acdf4c71d3ec12fea064" ns2:_="" ns3:_="">
    <xsd:import namespace="141ccd18-d83e-4bed-9525-04fdd4fc676e"/>
    <xsd:import namespace="c43f696e-320a-443d-b9e7-bf7ccdd1ea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ccd18-d83e-4bed-9525-04fdd4fc6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e457497-ed84-42a9-879f-f33eea5232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f696e-320a-443d-b9e7-bf7ccdd1ea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ca262ce-f239-41cc-9d0e-e2c2d71a2fcd}" ma:internalName="TaxCatchAll" ma:showField="CatchAllData" ma:web="c43f696e-320a-443d-b9e7-bf7ccdd1e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3f696e-320a-443d-b9e7-bf7ccdd1ea5a" xsi:nil="true"/>
    <lcf76f155ced4ddcb4097134ff3c332f xmlns="141ccd18-d83e-4bed-9525-04fdd4fc67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CED2-A1F0-4326-9D00-8DADEAD7E541}"/>
</file>

<file path=customXml/itemProps2.xml><?xml version="1.0" encoding="utf-8"?>
<ds:datastoreItem xmlns:ds="http://schemas.openxmlformats.org/officeDocument/2006/customXml" ds:itemID="{888E3979-1AF0-434F-A4BA-4E8DECD87638}"/>
</file>

<file path=customXml/itemProps3.xml><?xml version="1.0" encoding="utf-8"?>
<ds:datastoreItem xmlns:ds="http://schemas.openxmlformats.org/officeDocument/2006/customXml" ds:itemID="{173A3FE3-AECC-4BE1-8A09-A523DD882E29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234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Wingdings</vt:lpstr>
      <vt:lpstr>1_Office Theme</vt:lpstr>
      <vt:lpstr>Chapter 2 Collective Responsibility in Medicine</vt:lpstr>
      <vt:lpstr>What is collective responsibility?</vt:lpstr>
      <vt:lpstr>Why is there collective responsibility?</vt:lpstr>
      <vt:lpstr>RaDonda Vaught and VMC</vt:lpstr>
      <vt:lpstr>Fallout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Altman</dc:creator>
  <cp:lastModifiedBy>Matthew Altman</cp:lastModifiedBy>
  <cp:revision>8</cp:revision>
  <dcterms:created xsi:type="dcterms:W3CDTF">2025-03-16T20:15:08Z</dcterms:created>
  <dcterms:modified xsi:type="dcterms:W3CDTF">2025-06-26T17:09:57Z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0x0101005261715668F6654A84B050516820A01E</vt:lpwstr>
  </property>
</Properties>
</file>