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93" r:id="rId4"/>
    <p:sldId id="286" r:id="rId5"/>
    <p:sldId id="287" r:id="rId6"/>
    <p:sldId id="288" r:id="rId7"/>
    <p:sldId id="289" r:id="rId8"/>
    <p:sldId id="2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0CAB-1679-79F4-439B-B0BB01170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E8743-7181-8C77-8D24-EEF5842DA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50A4D-4BB8-8E12-0359-B32C81F9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64A13-3595-CF3C-3AF0-FCAAA205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5B5EC-53B8-2DD1-9644-5C4ABCEB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1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B4AE-C718-3387-361B-544F6179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FEBE9-462E-697B-722B-8FEB3891E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83FBE-6E7D-2C00-1D5C-82B3894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C9F18-6894-EC24-13E5-2150AC5E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F1D0-47A8-85C8-6DF7-1CC12218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7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A79A5D-2A87-A6B0-7B2E-995CF30A9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98A94-747B-3334-096E-0F8C0A0C4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BA601-DA1B-1821-279A-FBC1A2F2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9CFE7-9080-1C37-8F7E-9FDA14A2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C0757-3BED-81F9-8003-7AC832D4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8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3585-952E-53DE-B6B7-A94516AC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33F4C-7FB8-8AE2-DF7A-249BE7455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646AE-6F4B-5AF9-2448-9905124B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0F493-7F6B-F126-9DC2-13CD0F52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C4C8-86B1-6932-16E0-EC476D42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5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58B8-2586-A299-7FBC-E1841FA8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6297F-820F-26E0-934D-B839209B7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2347F-66E0-DB8F-03BD-A3B5F3B5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E2848-FC6D-D16B-19A0-1C0C85D5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AE33-6B38-09F5-3F9B-F5B7BF36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9B9E-FDDE-DA09-1013-B7347C7D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48C54-C348-D948-CA7D-F96048FFC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486F0-0666-E7FC-B646-4427C3D76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CDCA6-9341-8261-0702-1A230CBE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BED63-40F1-F2F8-4AB8-2119B04C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E3BEE-AFCE-13DE-5AA7-B882CB45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6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4C32-AFF0-47EC-7016-457CE7DC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96963-4BC2-0E83-9C6B-D53922F3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AA7E6-58ED-87BF-A307-BE87DD0D3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8ECF4-0A31-7CEF-3B99-FBDFB171B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67C4D-42DF-3CF2-265E-C1BAFAC96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2FB14-8D43-1F29-B432-D8D6CBA1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542E25-2BAA-ADA4-CA01-A36FD015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BABE7D-1331-7281-1836-86D5B5AF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4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69F6-BD4B-AB23-39B8-E2264C44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83BEF-D945-FB70-4F7B-889DFE34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CEE35-8416-2DBB-AA9D-C2494E6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0A07D-53E1-3E61-05EA-0F09660D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1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628E1A-17FB-30CF-7AB1-3D148344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648CF-FC54-A1DA-0D72-92AD0377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E55BF-B090-B06F-3588-512660F4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74CA-8922-4859-C096-592D646B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7E73B-E1D0-7D99-C856-463C4658A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3E5FF-4795-38F3-226E-C50E2CDE1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61A00-1786-3798-8868-9D983033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AC1AD-9EB6-B113-5B5A-67A0BD27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8DF11-8801-5F09-961B-407E8A56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0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C117-37AD-1808-D733-69A28722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F33C1D-4C14-427C-05F7-9CCDA00E3A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EB192-64B1-5E68-D46C-D8924E36A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4E5CB-0D3C-2524-EFC6-90211ECD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98128-5B66-0BBE-0C2A-9745740D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68251-440B-9E6E-C82B-433FAAF4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0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9C8F16-1343-1564-26DF-53E92F55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85B95-5F50-9EDA-110D-C581896F9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3CC5D-D3A4-B8FB-A86B-368293FE4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ABF07-AFBE-2518-1433-C7A013C3B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91D26-B2DD-4044-21A8-AF24B1807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7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B0E4D9-296E-AF69-5C63-E30D0A62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75" y="315912"/>
            <a:ext cx="6619875" cy="6226175"/>
          </a:xfrm>
        </p:spPr>
        <p:txBody>
          <a:bodyPr>
            <a:normAutofit/>
          </a:bodyPr>
          <a:lstStyle/>
          <a:p>
            <a:r>
              <a:rPr lang="en-US" sz="6000" u="sng" dirty="0"/>
              <a:t>Chapter 3</a:t>
            </a:r>
            <a:br>
              <a:rPr lang="en-US" sz="6000" u="sng" dirty="0"/>
            </a:br>
            <a:r>
              <a:rPr lang="en-US" sz="6000" dirty="0"/>
              <a:t>Paternalism and Patient Autonomy</a:t>
            </a:r>
          </a:p>
        </p:txBody>
      </p:sp>
      <p:pic>
        <p:nvPicPr>
          <p:cNvPr id="10" name="Content Placeholder 9" descr="A back cover of a medical ethics book&#10;&#10;AI-generated content may be incorrect.">
            <a:extLst>
              <a:ext uri="{FF2B5EF4-FFF2-40B4-BE49-F238E27FC236}">
                <a16:creationId xmlns:a16="http://schemas.microsoft.com/office/drawing/2014/main" id="{C0BC9DD0-C80B-08DB-950E-2BB6E1973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5"/>
          <a:stretch/>
        </p:blipFill>
        <p:spPr>
          <a:xfrm>
            <a:off x="428624" y="74533"/>
            <a:ext cx="4505325" cy="6708934"/>
          </a:xfrm>
        </p:spPr>
      </p:pic>
    </p:spTree>
    <p:extLst>
      <p:ext uri="{BB962C8B-B14F-4D97-AF65-F5344CB8AC3E}">
        <p14:creationId xmlns:p14="http://schemas.microsoft.com/office/powerpoint/2010/main" val="137170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71E3D9-CE4C-70CD-219B-C4D135E4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Medical paternalism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7F8D0-89F6-03DB-5799-DED97FDD5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02" y="2872899"/>
            <a:ext cx="4854102" cy="3780820"/>
          </a:xfrm>
        </p:spPr>
        <p:txBody>
          <a:bodyPr>
            <a:normAutofit/>
          </a:bodyPr>
          <a:lstStyle/>
          <a:p>
            <a:r>
              <a:rPr lang="en-US" sz="2400" dirty="0"/>
              <a:t>Hippocratic Oath: Restricted knowledge</a:t>
            </a:r>
          </a:p>
          <a:p>
            <a:r>
              <a:rPr lang="en-US" sz="2400" dirty="0"/>
              <a:t>Doctors make decisions; patients trust their authority </a:t>
            </a:r>
          </a:p>
          <a:p>
            <a:r>
              <a:rPr lang="en-US" sz="2400" dirty="0"/>
              <a:t>Argument for paternalism (Goldman)</a:t>
            </a:r>
          </a:p>
          <a:p>
            <a:pPr lvl="1"/>
            <a:r>
              <a:rPr lang="en-US" dirty="0"/>
              <a:t>Doctor knows best how to promote health</a:t>
            </a:r>
          </a:p>
          <a:p>
            <a:pPr lvl="1"/>
            <a:r>
              <a:rPr lang="en-US" dirty="0"/>
              <a:t>Patient wants to be healthy</a:t>
            </a:r>
            <a:endParaRPr lang="en-US" sz="1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19D68C-4A3E-AF25-EDE7-88B6830A93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90" r="2685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996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9534-E4E0-423F-B6F0-C6EC9D7B1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6094"/>
            <a:ext cx="10515600" cy="1100138"/>
          </a:xfrm>
        </p:spPr>
        <p:txBody>
          <a:bodyPr/>
          <a:lstStyle/>
          <a:p>
            <a:pPr algn="ctr"/>
            <a:r>
              <a:rPr lang="en-US" dirty="0"/>
              <a:t>Forms of paternalism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90BA-B446-BB16-A3FB-43F68870C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138" y="1596232"/>
            <a:ext cx="5157787" cy="50958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Hard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A50D5-81B6-DE15-E5D1-4F1C23574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138" y="2136728"/>
            <a:ext cx="5157787" cy="1779542"/>
          </a:xfrm>
        </p:spPr>
        <p:txBody>
          <a:bodyPr>
            <a:normAutofit/>
          </a:bodyPr>
          <a:lstStyle/>
          <a:p>
            <a:r>
              <a:rPr lang="en-US" dirty="0"/>
              <a:t>Clinician decides what treatment is best</a:t>
            </a:r>
          </a:p>
          <a:p>
            <a:r>
              <a:rPr lang="en-US" dirty="0"/>
              <a:t>Even when patient is capable of deciding for themselves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0CA6BC-7F2E-56CB-78CA-028FF7795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596231"/>
            <a:ext cx="5183188" cy="50958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Soft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353E21-48C4-6543-9FF0-7CDC9FB4A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136728"/>
            <a:ext cx="5686425" cy="3684588"/>
          </a:xfrm>
        </p:spPr>
        <p:txBody>
          <a:bodyPr>
            <a:normAutofit/>
          </a:bodyPr>
          <a:lstStyle/>
          <a:p>
            <a:r>
              <a:rPr lang="en-US" dirty="0"/>
              <a:t>Clinician decides how to treat a patient who may not be capable of deciding for themselves</a:t>
            </a:r>
          </a:p>
          <a:p>
            <a:pPr lvl="1"/>
            <a:r>
              <a:rPr lang="en-US" dirty="0"/>
              <a:t>In shock</a:t>
            </a:r>
          </a:p>
          <a:p>
            <a:pPr lvl="1"/>
            <a:r>
              <a:rPr lang="en-US" dirty="0"/>
              <a:t>Intoxicated</a:t>
            </a:r>
          </a:p>
          <a:p>
            <a:r>
              <a:rPr lang="en-US" dirty="0"/>
              <a:t>Only as a way to stop patient from hurting themselves, temporarily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What do you mean by 'paternalism'?” – Taking Children Seriously">
            <a:extLst>
              <a:ext uri="{FF2B5EF4-FFF2-40B4-BE49-F238E27FC236}">
                <a16:creationId xmlns:a16="http://schemas.microsoft.com/office/drawing/2014/main" id="{3681761B-DA09-4463-9DB8-266A48A37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244929"/>
            <a:ext cx="4470286" cy="23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1F37CF-1C69-821F-19C0-749937CAEE32}"/>
              </a:ext>
            </a:extLst>
          </p:cNvPr>
          <p:cNvCxnSpPr/>
          <p:nvPr/>
        </p:nvCxnSpPr>
        <p:spPr>
          <a:xfrm>
            <a:off x="5876925" y="1596232"/>
            <a:ext cx="0" cy="48902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67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85A4B-5A7E-28AA-CCFB-DCE24E63D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974725"/>
            <a:ext cx="4953000" cy="1016000"/>
          </a:xfrm>
        </p:spPr>
        <p:txBody>
          <a:bodyPr/>
          <a:lstStyle/>
          <a:p>
            <a:r>
              <a:rPr lang="en-US" dirty="0"/>
              <a:t>Value of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98073-8970-F5C9-B5A5-11075F28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90725"/>
            <a:ext cx="11544300" cy="4676774"/>
          </a:xfrm>
        </p:spPr>
        <p:txBody>
          <a:bodyPr>
            <a:normAutofit/>
          </a:bodyPr>
          <a:lstStyle/>
          <a:p>
            <a:r>
              <a:rPr lang="en-US" dirty="0"/>
              <a:t>Argument against paternalism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Clinicians may be corrupt or make mistakes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Patients may prioritize other things over maximum health and life</a:t>
            </a:r>
          </a:p>
          <a:p>
            <a:r>
              <a:rPr lang="en-US" dirty="0"/>
              <a:t>Autonomy vs. Heteronomy</a:t>
            </a:r>
          </a:p>
          <a:p>
            <a:r>
              <a:rPr lang="en-US" dirty="0"/>
              <a:t>Negative liberty</a:t>
            </a:r>
          </a:p>
          <a:p>
            <a:r>
              <a:rPr lang="en-US" dirty="0"/>
              <a:t>Right to make medical decisions for oneself </a:t>
            </a:r>
            <a:r>
              <a:rPr lang="en-US" dirty="0">
                <a:sym typeface="Wingdings" panose="05000000000000000000" pitchFamily="2" charset="2"/>
              </a:rPr>
              <a:t> Informed consent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Merely formal procedure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Deference to the clinician (“reasonable care”)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Overtreatment  Rising cost of healthcare</a:t>
            </a:r>
          </a:p>
          <a:p>
            <a:r>
              <a:rPr lang="en-US" dirty="0">
                <a:sym typeface="Wingdings" panose="05000000000000000000" pitchFamily="2" charset="2"/>
              </a:rPr>
              <a:t>Informative/engineering/legalistic model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B87EE-6447-0DB2-06FB-09CCB6375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0" y="90488"/>
            <a:ext cx="41433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5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3F60-074E-C082-045A-A4FABB59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425"/>
          </a:xfrm>
        </p:spPr>
        <p:txBody>
          <a:bodyPr/>
          <a:lstStyle/>
          <a:p>
            <a:pPr algn="ctr"/>
            <a:r>
              <a:rPr lang="en-US" dirty="0"/>
              <a:t>Liberty vs.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954B7-F528-B3C7-987E-C3B674378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5286373"/>
          </a:xfrm>
        </p:spPr>
        <p:txBody>
          <a:bodyPr/>
          <a:lstStyle/>
          <a:p>
            <a:r>
              <a:rPr lang="en-US" sz="3200" dirty="0"/>
              <a:t>Autonomy: Rational self-control</a:t>
            </a:r>
          </a:p>
          <a:p>
            <a:r>
              <a:rPr lang="en-US" sz="3200" dirty="0"/>
              <a:t>First-order vs. Second-order desires (Frankfurt)</a:t>
            </a:r>
          </a:p>
          <a:p>
            <a:r>
              <a:rPr lang="en-US" sz="3200" dirty="0"/>
              <a:t>Four kinds of constraints (Ackerman)</a:t>
            </a:r>
          </a:p>
          <a:p>
            <a:pPr lvl="1"/>
            <a:r>
              <a:rPr lang="en-US" sz="2800" dirty="0"/>
              <a:t>Physical</a:t>
            </a:r>
          </a:p>
          <a:p>
            <a:pPr lvl="1"/>
            <a:r>
              <a:rPr lang="en-US" sz="2800" dirty="0"/>
              <a:t>Cognitive</a:t>
            </a:r>
          </a:p>
          <a:p>
            <a:pPr lvl="1"/>
            <a:r>
              <a:rPr lang="en-US" sz="2800" dirty="0"/>
              <a:t>Psychological</a:t>
            </a:r>
          </a:p>
          <a:p>
            <a:pPr lvl="1"/>
            <a:r>
              <a:rPr lang="en-US" sz="2800" dirty="0"/>
              <a:t>Social</a:t>
            </a:r>
          </a:p>
          <a:p>
            <a:r>
              <a:rPr lang="en-US" sz="3200" dirty="0"/>
              <a:t>Interpretive model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DF22E-7FBF-4E60-8C2F-3D814EB6A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272" y="3491241"/>
            <a:ext cx="2924987" cy="3283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72E13F-2FB2-0A7D-4E86-8A5C2DBC4FF1}"/>
              </a:ext>
            </a:extLst>
          </p:cNvPr>
          <p:cNvSpPr txBox="1"/>
          <p:nvPr/>
        </p:nvSpPr>
        <p:spPr>
          <a:xfrm>
            <a:off x="7434511" y="6405621"/>
            <a:ext cx="169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Immanuel Kant</a:t>
            </a:r>
          </a:p>
        </p:txBody>
      </p:sp>
    </p:spTree>
    <p:extLst>
      <p:ext uri="{BB962C8B-B14F-4D97-AF65-F5344CB8AC3E}">
        <p14:creationId xmlns:p14="http://schemas.microsoft.com/office/powerpoint/2010/main" val="114518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CDECC-BD8E-E274-210E-095153CE4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" y="136526"/>
            <a:ext cx="12011025" cy="1016000"/>
          </a:xfrm>
        </p:spPr>
        <p:txBody>
          <a:bodyPr/>
          <a:lstStyle/>
          <a:p>
            <a:pPr algn="ctr"/>
            <a:r>
              <a:rPr lang="en-US" dirty="0"/>
              <a:t>Four models of the clinician-patient relationship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188DB-D6D1-9E15-F049-B6FCD89B8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519" y="1279427"/>
            <a:ext cx="10077856" cy="5038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A8B966-8FD2-4406-BA59-91BF3A640053}"/>
              </a:ext>
            </a:extLst>
          </p:cNvPr>
          <p:cNvSpPr txBox="1"/>
          <p:nvPr/>
        </p:nvSpPr>
        <p:spPr>
          <a:xfrm>
            <a:off x="0" y="6318355"/>
            <a:ext cx="414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Image: https://www.researchgate.net/figure/Four-models-of-the-physician-patient-relationship-definitions-from-Emanuel-and-Emanuel_fig2_259492109</a:t>
            </a:r>
          </a:p>
        </p:txBody>
      </p:sp>
    </p:spTree>
    <p:extLst>
      <p:ext uri="{BB962C8B-B14F-4D97-AF65-F5344CB8AC3E}">
        <p14:creationId xmlns:p14="http://schemas.microsoft.com/office/powerpoint/2010/main" val="317229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69F1-5740-DF77-CE4C-9C3C59A7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en-US" dirty="0"/>
              <a:t>Relational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D3746-A721-22EB-4D60-A31EC28E3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1866901"/>
          </a:xfrm>
        </p:spPr>
        <p:txBody>
          <a:bodyPr/>
          <a:lstStyle/>
          <a:p>
            <a:r>
              <a:rPr lang="en-US" dirty="0"/>
              <a:t>Social conditions </a:t>
            </a:r>
            <a:r>
              <a:rPr lang="en-US" dirty="0">
                <a:sym typeface="Wingdings" panose="05000000000000000000" pitchFamily="2" charset="2"/>
              </a:rPr>
              <a:t> Restricted options</a:t>
            </a:r>
          </a:p>
          <a:p>
            <a:r>
              <a:rPr lang="en-US" dirty="0">
                <a:sym typeface="Wingdings" panose="05000000000000000000" pitchFamily="2" charset="2"/>
              </a:rPr>
              <a:t>Subtle forms of coercion</a:t>
            </a:r>
          </a:p>
          <a:p>
            <a:r>
              <a:rPr lang="en-US" dirty="0">
                <a:sym typeface="Wingdings" panose="05000000000000000000" pitchFamily="2" charset="2"/>
              </a:rPr>
              <a:t>Gradations of autonomy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6F13B-E03E-BC2E-E876-5DC1A22D1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75" y="2046454"/>
            <a:ext cx="6316294" cy="4534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462735-8EAF-6D6F-1FA3-4CC802611298}"/>
              </a:ext>
            </a:extLst>
          </p:cNvPr>
          <p:cNvSpPr txBox="1"/>
          <p:nvPr/>
        </p:nvSpPr>
        <p:spPr>
          <a:xfrm>
            <a:off x="6772275" y="6611779"/>
            <a:ext cx="541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Image: https://bmcmedethics.biomedcentral.com/articles/10.1186/s12910-020-00495-1</a:t>
            </a:r>
          </a:p>
        </p:txBody>
      </p:sp>
    </p:spTree>
    <p:extLst>
      <p:ext uri="{BB962C8B-B14F-4D97-AF65-F5344CB8AC3E}">
        <p14:creationId xmlns:p14="http://schemas.microsoft.com/office/powerpoint/2010/main" val="301522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CAD5-D955-C45E-9938-3C180933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565E2-F861-E8A6-E088-BEFA896D1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824" y="1409700"/>
            <a:ext cx="9324975" cy="5248275"/>
          </a:xfrm>
        </p:spPr>
        <p:txBody>
          <a:bodyPr/>
          <a:lstStyle/>
          <a:p>
            <a:r>
              <a:rPr lang="en-US" dirty="0"/>
              <a:t>Limit cases of autonomy – e.g., voluntary amputation</a:t>
            </a:r>
          </a:p>
          <a:p>
            <a:r>
              <a:rPr lang="en-US" dirty="0"/>
              <a:t>Autonomy over beneficence?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03799D-93E9-3C83-F7DB-462A82386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505" y="2685950"/>
            <a:ext cx="5698990" cy="38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129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1715668F6654A84B050516820A01E" ma:contentTypeVersion="14" ma:contentTypeDescription="Create a new document." ma:contentTypeScope="" ma:versionID="4feada6d848273257f372c6f4e2698f5">
  <xsd:schema xmlns:xsd="http://www.w3.org/2001/XMLSchema" xmlns:xs="http://www.w3.org/2001/XMLSchema" xmlns:p="http://schemas.microsoft.com/office/2006/metadata/properties" xmlns:ns2="141ccd18-d83e-4bed-9525-04fdd4fc676e" xmlns:ns3="c43f696e-320a-443d-b9e7-bf7ccdd1ea5a" targetNamespace="http://schemas.microsoft.com/office/2006/metadata/properties" ma:root="true" ma:fieldsID="4121604b9227acdf4c71d3ec12fea064" ns2:_="" ns3:_="">
    <xsd:import namespace="141ccd18-d83e-4bed-9525-04fdd4fc676e"/>
    <xsd:import namespace="c43f696e-320a-443d-b9e7-bf7ccdd1ea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ccd18-d83e-4bed-9525-04fdd4fc67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e457497-ed84-42a9-879f-f33eea5232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f696e-320a-443d-b9e7-bf7ccdd1ea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ca262ce-f239-41cc-9d0e-e2c2d71a2fcd}" ma:internalName="TaxCatchAll" ma:showField="CatchAllData" ma:web="c43f696e-320a-443d-b9e7-bf7ccdd1ea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3f696e-320a-443d-b9e7-bf7ccdd1ea5a" xsi:nil="true"/>
    <lcf76f155ced4ddcb4097134ff3c332f xmlns="141ccd18-d83e-4bed-9525-04fdd4fc67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57DC97-7ECF-44F5-8C34-A3453BDA55F2}"/>
</file>

<file path=customXml/itemProps2.xml><?xml version="1.0" encoding="utf-8"?>
<ds:datastoreItem xmlns:ds="http://schemas.openxmlformats.org/officeDocument/2006/customXml" ds:itemID="{66035605-093B-4ADB-AA3D-A4E58D180643}"/>
</file>

<file path=customXml/itemProps3.xml><?xml version="1.0" encoding="utf-8"?>
<ds:datastoreItem xmlns:ds="http://schemas.openxmlformats.org/officeDocument/2006/customXml" ds:itemID="{0B79550B-0C6F-47EC-BE13-62A6807926DF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251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1_Office Theme</vt:lpstr>
      <vt:lpstr>Chapter 3 Paternalism and Patient Autonomy</vt:lpstr>
      <vt:lpstr>Medical paternalism</vt:lpstr>
      <vt:lpstr>Forms of paternalism</vt:lpstr>
      <vt:lpstr>Value of autonomy</vt:lpstr>
      <vt:lpstr>Liberty vs. Autonomy</vt:lpstr>
      <vt:lpstr>Four models of the clinician-patient relationship</vt:lpstr>
      <vt:lpstr>Relational autonomy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Altman</dc:creator>
  <cp:lastModifiedBy>Matthew Altman</cp:lastModifiedBy>
  <cp:revision>9</cp:revision>
  <dcterms:created xsi:type="dcterms:W3CDTF">2025-03-16T20:15:08Z</dcterms:created>
  <dcterms:modified xsi:type="dcterms:W3CDTF">2025-06-26T17:15:20Z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0x0101005261715668F6654A84B050516820A01E</vt:lpwstr>
  </property>
</Properties>
</file>