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  <p:sldId id="286" r:id="rId4"/>
    <p:sldId id="290" r:id="rId5"/>
    <p:sldId id="287" r:id="rId6"/>
    <p:sldId id="288" r:id="rId7"/>
    <p:sldId id="291" r:id="rId8"/>
    <p:sldId id="2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0CAB-1679-79F4-439B-B0BB01170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8743-7181-8C77-8D24-EEF5842D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0A4D-4BB8-8E12-0359-B32C81F9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64A13-3595-CF3C-3AF0-FCAAA205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B5EC-53B8-2DD1-9644-5C4ABCEB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4AE-C718-3387-361B-544F6179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FEBE9-462E-697B-722B-8FEB3891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3FBE-6E7D-2C00-1D5C-82B3894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C9F18-6894-EC24-13E5-2150AC5E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1F1D0-47A8-85C8-6DF7-1CC12218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79A5D-2A87-A6B0-7B2E-995CF30A9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98A94-747B-3334-096E-0F8C0A0C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A601-DA1B-1821-279A-FBC1A2F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CFE7-9080-1C37-8F7E-9FDA14A2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0757-3BED-81F9-8003-7AC832D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3585-952E-53DE-B6B7-A94516AC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3F4C-7FB8-8AE2-DF7A-249BE745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646AE-6F4B-5AF9-2448-9905124B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F493-7F6B-F126-9DC2-13CD0F52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C4C8-86B1-6932-16E0-EC476D42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58B8-2586-A299-7FBC-E1841FA8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297F-820F-26E0-934D-B839209B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347F-66E0-DB8F-03BD-A3B5F3B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848-FC6D-D16B-19A0-1C0C85D5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AE33-6B38-09F5-3F9B-F5B7BF36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B9E-FDDE-DA09-1013-B7347C7D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8C54-C348-D948-CA7D-F96048FFC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86F0-0666-E7FC-B646-4427C3D76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CDCA6-9341-8261-0702-1A230CBE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BED63-40F1-F2F8-4AB8-2119B04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3BEE-AFCE-13DE-5AA7-B882CB45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C32-AFF0-47EC-7016-457CE7DC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6963-4BC2-0E83-9C6B-D53922F3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AA7E6-58ED-87BF-A307-BE87DD0D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8ECF4-0A31-7CEF-3B99-FBDFB171B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67C4D-42DF-3CF2-265E-C1BAFAC96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2FB14-8D43-1F29-B432-D8D6CBA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42E25-2BAA-ADA4-CA01-A36FD015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ABE7D-1331-7281-1836-86D5B5AF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69F6-BD4B-AB23-39B8-E2264C44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83BEF-D945-FB70-4F7B-889DFE34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EE35-8416-2DBB-AA9D-C2494E6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A07D-53E1-3E61-05EA-0F09660D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28E1A-17FB-30CF-7AB1-3D148344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648CF-FC54-A1DA-0D72-92AD0377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55BF-B090-B06F-3588-512660F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4CA-8922-4859-C096-592D646B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E73B-E1D0-7D99-C856-463C4658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5FF-4795-38F3-226E-C50E2CDE1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61A00-1786-3798-8868-9D983033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AC1AD-9EB6-B113-5B5A-67A0BD27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DF11-8801-5F09-961B-407E8A56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C117-37AD-1808-D733-69A28722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33C1D-4C14-427C-05F7-9CCDA00E3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B192-64B1-5E68-D46C-D8924E36A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4E5CB-0D3C-2524-EFC6-90211ECD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98128-5B66-0BBE-0C2A-9745740D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8251-440B-9E6E-C82B-433FAAF4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C8F16-1343-1564-26DF-53E92F55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5B95-5F50-9EDA-110D-C581896F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CC5D-D3A4-B8FB-A86B-368293FE4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ABF07-AFBE-2518-1433-C7A013C3B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1D26-B2DD-4044-21A8-AF24B180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0E4D9-296E-AF69-5C63-E30D0A6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315912"/>
            <a:ext cx="6619875" cy="6226175"/>
          </a:xfrm>
        </p:spPr>
        <p:txBody>
          <a:bodyPr>
            <a:normAutofit/>
          </a:bodyPr>
          <a:lstStyle/>
          <a:p>
            <a:r>
              <a:rPr lang="en-US" sz="6000" u="sng"/>
              <a:t>Chapter 4</a:t>
            </a:r>
            <a:br>
              <a:rPr lang="en-US" sz="6000" u="sng" dirty="0"/>
            </a:br>
            <a:r>
              <a:rPr lang="en-US" sz="6000" dirty="0"/>
              <a:t>Clinicians’ Obligations to Patients and Themselves</a:t>
            </a:r>
          </a:p>
        </p:txBody>
      </p:sp>
      <p:pic>
        <p:nvPicPr>
          <p:cNvPr id="10" name="Content Placeholder 9" descr="A back cover of a medical ethics book&#10;&#10;AI-generated content may be incorrect.">
            <a:extLst>
              <a:ext uri="{FF2B5EF4-FFF2-40B4-BE49-F238E27FC236}">
                <a16:creationId xmlns:a16="http://schemas.microsoft.com/office/drawing/2014/main" id="{C0BC9DD0-C80B-08DB-950E-2BB6E197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5"/>
          <a:stretch/>
        </p:blipFill>
        <p:spPr>
          <a:xfrm>
            <a:off x="428624" y="74533"/>
            <a:ext cx="4505325" cy="6708934"/>
          </a:xfrm>
        </p:spPr>
      </p:pic>
    </p:spTree>
    <p:extLst>
      <p:ext uri="{BB962C8B-B14F-4D97-AF65-F5344CB8AC3E}">
        <p14:creationId xmlns:p14="http://schemas.microsoft.com/office/powerpoint/2010/main" val="13717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D8F6-6524-8DD1-BCC5-00E8C861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447472"/>
            <a:ext cx="5504234" cy="902748"/>
          </a:xfrm>
        </p:spPr>
        <p:txBody>
          <a:bodyPr anchor="b">
            <a:normAutofit/>
          </a:bodyPr>
          <a:lstStyle/>
          <a:p>
            <a:r>
              <a:rPr lang="en-US" dirty="0"/>
              <a:t>Duty of transparency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84AFE-0C89-B65F-197A-47C7357EE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179" y="1439695"/>
            <a:ext cx="5716621" cy="2960856"/>
          </a:xfrm>
        </p:spPr>
        <p:txBody>
          <a:bodyPr>
            <a:normAutofit/>
          </a:bodyPr>
          <a:lstStyle/>
          <a:p>
            <a:r>
              <a:rPr lang="en-US" dirty="0"/>
              <a:t>Deontological justification</a:t>
            </a:r>
          </a:p>
          <a:p>
            <a:r>
              <a:rPr lang="en-US" dirty="0"/>
              <a:t>Consequentialist justification </a:t>
            </a:r>
          </a:p>
          <a:p>
            <a:r>
              <a:rPr lang="en-US" dirty="0"/>
              <a:t>Professional standards</a:t>
            </a:r>
          </a:p>
          <a:p>
            <a:r>
              <a:rPr lang="en-US" dirty="0"/>
              <a:t>Prima facie obligation</a:t>
            </a:r>
          </a:p>
          <a:p>
            <a:pPr lvl="1"/>
            <a:r>
              <a:rPr lang="en-US" sz="2800" dirty="0"/>
              <a:t>Beneficence</a:t>
            </a:r>
          </a:p>
          <a:p>
            <a:pPr lvl="1"/>
            <a:r>
              <a:rPr lang="en-US" sz="2800" dirty="0"/>
              <a:t>Cultural variation</a:t>
            </a:r>
            <a:endParaRPr lang="en-US" sz="2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C90DE5-6D8A-3EA1-06DB-8A3F1D588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1652" y="1350220"/>
            <a:ext cx="5181600" cy="4737269"/>
          </a:xfrm>
        </p:spPr>
        <p:txBody>
          <a:bodyPr/>
          <a:lstStyle/>
          <a:p>
            <a:r>
              <a:rPr lang="en-US" dirty="0"/>
              <a:t>Professional standards</a:t>
            </a:r>
          </a:p>
          <a:p>
            <a:r>
              <a:rPr lang="en-US" dirty="0"/>
              <a:t>Legal obligations</a:t>
            </a:r>
          </a:p>
          <a:p>
            <a:r>
              <a:rPr lang="en-US" dirty="0"/>
              <a:t>Deontological justification</a:t>
            </a:r>
          </a:p>
          <a:p>
            <a:r>
              <a:rPr lang="en-US" dirty="0"/>
              <a:t>Consequentialist justification </a:t>
            </a:r>
          </a:p>
          <a:p>
            <a:r>
              <a:rPr lang="en-US" dirty="0"/>
              <a:t>Virtue-based justification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47DA28-2D06-83B4-43E3-AFE209952B6C}"/>
              </a:ext>
            </a:extLst>
          </p:cNvPr>
          <p:cNvSpPr txBox="1">
            <a:spLocks/>
          </p:cNvSpPr>
          <p:nvPr/>
        </p:nvSpPr>
        <p:spPr>
          <a:xfrm>
            <a:off x="5474153" y="617965"/>
            <a:ext cx="6577694" cy="732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Disclosure of medical errors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FC80D-BC0C-5261-D9D9-3F8C9236F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6" y="4128279"/>
            <a:ext cx="4683503" cy="26344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537B19-DDE1-AE5E-9EEE-1E5CA253ED23}"/>
              </a:ext>
            </a:extLst>
          </p:cNvPr>
          <p:cNvCxnSpPr/>
          <p:nvPr/>
        </p:nvCxnSpPr>
        <p:spPr>
          <a:xfrm>
            <a:off x="5286375" y="528490"/>
            <a:ext cx="0" cy="3395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21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099767-14E9-5484-5493-6AD39272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AEE76-792E-24CE-FA0F-74AAB907C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/>
          <a:lstStyle/>
          <a:p>
            <a:r>
              <a:rPr lang="en-US" dirty="0"/>
              <a:t>Hippocratic Oath</a:t>
            </a:r>
          </a:p>
          <a:p>
            <a:r>
              <a:rPr lang="en-US" dirty="0"/>
              <a:t>HIPAA</a:t>
            </a:r>
          </a:p>
          <a:p>
            <a:r>
              <a:rPr lang="en-US" dirty="0"/>
              <a:t>Deontological justification – e.g., right to privacy</a:t>
            </a:r>
          </a:p>
          <a:p>
            <a:r>
              <a:rPr lang="en-US" dirty="0"/>
              <a:t>Consequentialist justification</a:t>
            </a:r>
          </a:p>
          <a:p>
            <a:r>
              <a:rPr lang="en-US" dirty="0"/>
              <a:t>Modern healthcare </a:t>
            </a:r>
            <a:r>
              <a:rPr lang="en-US" dirty="0">
                <a:sym typeface="Wingdings" panose="05000000000000000000" pitchFamily="2" charset="2"/>
              </a:rPr>
              <a:t> Information shared</a:t>
            </a:r>
          </a:p>
          <a:p>
            <a:r>
              <a:rPr lang="en-US" dirty="0">
                <a:sym typeface="Wingdings" panose="05000000000000000000" pitchFamily="2" charset="2"/>
              </a:rPr>
              <a:t>Outside the U.S.: No uniform standard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272E8-2F87-3D47-1A7D-8007190E6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86" y="3536004"/>
            <a:ext cx="4191000" cy="3190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BD3811-447F-50DB-E794-D8BC5FF47206}"/>
              </a:ext>
            </a:extLst>
          </p:cNvPr>
          <p:cNvSpPr txBox="1"/>
          <p:nvPr/>
        </p:nvSpPr>
        <p:spPr>
          <a:xfrm>
            <a:off x="7877986" y="3590925"/>
            <a:ext cx="381000" cy="1733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7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9DB0-90A2-DF08-ABBC-68039B6E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7890"/>
            <a:ext cx="10515600" cy="1325563"/>
          </a:xfrm>
        </p:spPr>
        <p:txBody>
          <a:bodyPr/>
          <a:lstStyle/>
          <a:p>
            <a:r>
              <a:rPr lang="en-US" dirty="0"/>
              <a:t>Case study: </a:t>
            </a:r>
            <a:r>
              <a:rPr lang="en-US" i="1" dirty="0"/>
              <a:t>Tarasoff v. Regents of the University of California </a:t>
            </a:r>
            <a:r>
              <a:rPr lang="en-US" dirty="0"/>
              <a:t>(1974/1976)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2BD6-C94A-5E52-2653-1A0869D34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7" y="2141537"/>
            <a:ext cx="1105852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Patient discloses to his psychologist that he was going to kill Tatiana Tarasoff (someone that he thought of as his girlfriend)</a:t>
            </a:r>
          </a:p>
          <a:p>
            <a:r>
              <a:rPr lang="en-US" dirty="0"/>
              <a:t>Psychologist informs campus police and his superior, but no one warns Tarasoff herself</a:t>
            </a:r>
          </a:p>
          <a:p>
            <a:r>
              <a:rPr lang="en-US" dirty="0"/>
              <a:t>Patient kills Tarasoff</a:t>
            </a:r>
          </a:p>
          <a:p>
            <a:r>
              <a:rPr lang="en-US" dirty="0"/>
              <a:t>California Supreme Court: “The protective privilege [of patient confidentiality] ends where the public peril begins.”</a:t>
            </a:r>
          </a:p>
          <a:p>
            <a:r>
              <a:rPr lang="en-US" dirty="0"/>
              <a:t>Clinicians have a “duty to warn” the threatened individual, when there is a foreseeable and imminent threat to a clearly identifiable person (1974)</a:t>
            </a:r>
          </a:p>
          <a:p>
            <a:r>
              <a:rPr lang="en-US" dirty="0"/>
              <a:t>Clinicians have a “duty to protect” the threatened individual (1976)</a:t>
            </a:r>
          </a:p>
        </p:txBody>
      </p:sp>
      <p:pic>
        <p:nvPicPr>
          <p:cNvPr id="1028" name="Picture 4" descr="Duty to Warn">
            <a:extLst>
              <a:ext uri="{FF2B5EF4-FFF2-40B4-BE49-F238E27FC236}">
                <a16:creationId xmlns:a16="http://schemas.microsoft.com/office/drawing/2014/main" id="{87DF29CF-CC32-F7F0-13F5-4671E424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49" y="71439"/>
            <a:ext cx="1990725" cy="1862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221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448C4-D468-8F44-6E05-4D3DA269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Conscientious refusal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12C3-FC4E-338B-E0E0-A1142024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98" y="2872899"/>
            <a:ext cx="5216052" cy="3320668"/>
          </a:xfrm>
        </p:spPr>
        <p:txBody>
          <a:bodyPr>
            <a:normAutofit/>
          </a:bodyPr>
          <a:lstStyle/>
          <a:p>
            <a:r>
              <a:rPr lang="en-US" sz="2400" dirty="0"/>
              <a:t>Clinician’s autonomy </a:t>
            </a:r>
            <a:r>
              <a:rPr lang="en-US" sz="2400" dirty="0">
                <a:sym typeface="Wingdings" panose="05000000000000000000" pitchFamily="2" charset="2"/>
              </a:rPr>
              <a:t> May opt out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Example: Medical aid in dying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Example: Abortion</a:t>
            </a:r>
            <a:endParaRPr lang="en-US" dirty="0"/>
          </a:p>
          <a:p>
            <a:r>
              <a:rPr lang="en-US" sz="2400" dirty="0"/>
              <a:t>Conflict of rights</a:t>
            </a:r>
          </a:p>
          <a:p>
            <a:pPr lvl="1"/>
            <a:r>
              <a:rPr lang="en-US" dirty="0"/>
              <a:t>Example: Emergency contraception</a:t>
            </a:r>
          </a:p>
          <a:p>
            <a:pPr lvl="1"/>
            <a:r>
              <a:rPr lang="en-US" dirty="0"/>
              <a:t>Example: Treating transgender adults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88F47-0D05-9FF5-2C1E-C70732F0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8" r="2755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003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D20DC-1895-3A56-A6C8-7BC31AD5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35706"/>
            <a:ext cx="4695825" cy="274087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Pressures on clinicians</a:t>
            </a:r>
          </a:p>
          <a:p>
            <a:r>
              <a:rPr lang="en-US" dirty="0"/>
              <a:t>Understaffing</a:t>
            </a:r>
          </a:p>
          <a:p>
            <a:r>
              <a:rPr lang="en-US" dirty="0"/>
              <a:t>Little control over their work</a:t>
            </a:r>
          </a:p>
          <a:p>
            <a:r>
              <a:rPr lang="en-US" dirty="0"/>
              <a:t>EHR use</a:t>
            </a:r>
          </a:p>
          <a:p>
            <a:r>
              <a:rPr lang="en-US" dirty="0"/>
              <a:t>Patients in distress</a:t>
            </a: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22998E-D412-029A-3CB7-BD5C20534807}"/>
              </a:ext>
            </a:extLst>
          </p:cNvPr>
          <p:cNvSpPr txBox="1">
            <a:spLocks/>
          </p:cNvSpPr>
          <p:nvPr/>
        </p:nvSpPr>
        <p:spPr>
          <a:xfrm>
            <a:off x="4581525" y="3193205"/>
            <a:ext cx="3028949" cy="16645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Moral distress</a:t>
            </a:r>
          </a:p>
          <a:p>
            <a:pPr marL="0" indent="0" algn="ctr">
              <a:buNone/>
            </a:pPr>
            <a:r>
              <a:rPr lang="en-US" sz="3200" dirty="0"/>
              <a:t>Moral injury</a:t>
            </a:r>
          </a:p>
          <a:p>
            <a:pPr marL="0" indent="0" algn="ctr">
              <a:buNone/>
            </a:pPr>
            <a:r>
              <a:rPr lang="en-US" sz="3200" dirty="0"/>
              <a:t>Burnout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BA66D1-0101-7A71-C759-28D4350E4F26}"/>
              </a:ext>
            </a:extLst>
          </p:cNvPr>
          <p:cNvSpPr txBox="1">
            <a:spLocks/>
          </p:cNvSpPr>
          <p:nvPr/>
        </p:nvSpPr>
        <p:spPr>
          <a:xfrm>
            <a:off x="7743825" y="4158827"/>
            <a:ext cx="4324349" cy="25753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/>
              <a:t>Solutions</a:t>
            </a:r>
            <a:endParaRPr lang="en-US" sz="3200" dirty="0"/>
          </a:p>
          <a:p>
            <a:r>
              <a:rPr lang="en-US" dirty="0"/>
              <a:t>Reduce administrative obligations</a:t>
            </a:r>
          </a:p>
          <a:p>
            <a:r>
              <a:rPr lang="en-US" dirty="0"/>
              <a:t>EHR use</a:t>
            </a:r>
          </a:p>
          <a:p>
            <a:r>
              <a:rPr lang="en-US" dirty="0"/>
              <a:t>Team-based care</a:t>
            </a:r>
            <a:endParaRPr lang="en-US" sz="36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0EEEF95-D043-7C05-E6F4-4E38E85BD884}"/>
              </a:ext>
            </a:extLst>
          </p:cNvPr>
          <p:cNvSpPr/>
          <p:nvPr/>
        </p:nvSpPr>
        <p:spPr>
          <a:xfrm rot="2505949">
            <a:off x="7077171" y="4493682"/>
            <a:ext cx="79943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F84DF37-FCB8-1B83-68BB-4BAA360658E3}"/>
              </a:ext>
            </a:extLst>
          </p:cNvPr>
          <p:cNvSpPr/>
          <p:nvPr/>
        </p:nvSpPr>
        <p:spPr>
          <a:xfrm rot="2505949">
            <a:off x="4048455" y="2834260"/>
            <a:ext cx="79943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70A4-9E1B-853B-224C-03285C78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251230"/>
            <a:ext cx="10515600" cy="1016001"/>
          </a:xfrm>
        </p:spPr>
        <p:txBody>
          <a:bodyPr/>
          <a:lstStyle/>
          <a:p>
            <a:pPr algn="ctr"/>
            <a:r>
              <a:rPr lang="en-US" dirty="0"/>
              <a:t>Burnout vs. Moral distress vs. Moral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58D1-0770-DCED-3215-8E26ADC36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32" y="1381126"/>
            <a:ext cx="11075668" cy="5400674"/>
          </a:xfrm>
        </p:spPr>
        <p:txBody>
          <a:bodyPr>
            <a:normAutofit/>
          </a:bodyPr>
          <a:lstStyle/>
          <a:p>
            <a:r>
              <a:rPr lang="en-US" dirty="0"/>
              <a:t>Burnout</a:t>
            </a:r>
          </a:p>
          <a:p>
            <a:pPr lvl="1"/>
            <a:r>
              <a:rPr lang="en-US" dirty="0"/>
              <a:t>Stress reaction to overwork</a:t>
            </a:r>
          </a:p>
          <a:p>
            <a:pPr lvl="1"/>
            <a:r>
              <a:rPr lang="en-US" dirty="0"/>
              <a:t>Physical, psychological, and emotional exhaustion</a:t>
            </a:r>
          </a:p>
          <a:p>
            <a:r>
              <a:rPr lang="en-US" dirty="0"/>
              <a:t>Moral distress</a:t>
            </a:r>
          </a:p>
          <a:p>
            <a:pPr lvl="1"/>
            <a:r>
              <a:rPr lang="en-US" dirty="0"/>
              <a:t>Framework developed within healthcare</a:t>
            </a:r>
          </a:p>
          <a:p>
            <a:pPr lvl="1"/>
            <a:r>
              <a:rPr lang="en-US" dirty="0"/>
              <a:t>Clinicians not being able to act in accordance with their moral values, in a particular situation</a:t>
            </a:r>
          </a:p>
          <a:p>
            <a:pPr lvl="1"/>
            <a:r>
              <a:rPr lang="en-US" dirty="0"/>
              <a:t>Due to organizational policies or other factors they cannot control</a:t>
            </a:r>
          </a:p>
          <a:p>
            <a:r>
              <a:rPr lang="en-US" dirty="0"/>
              <a:t>Moral injury</a:t>
            </a:r>
          </a:p>
          <a:p>
            <a:pPr lvl="1"/>
            <a:r>
              <a:rPr lang="en-US" dirty="0"/>
              <a:t>Framework developed within military psychology</a:t>
            </a:r>
          </a:p>
          <a:p>
            <a:pPr lvl="1"/>
            <a:r>
              <a:rPr lang="en-US" dirty="0"/>
              <a:t>Erosion of moral integrity, from observing or participating in accumulated acts that violate moral values</a:t>
            </a:r>
          </a:p>
          <a:p>
            <a:pPr marL="228600" lvl="1"/>
            <a:r>
              <a:rPr lang="en-US" sz="2800" dirty="0"/>
              <a:t>Moral distress and moral injury can lead to burnout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Beyond Burnout: Docs Decry 'Moral Injury' From Financial Pressures Of  Health Care - KFF Health News">
            <a:extLst>
              <a:ext uri="{FF2B5EF4-FFF2-40B4-BE49-F238E27FC236}">
                <a16:creationId xmlns:a16="http://schemas.microsoft.com/office/drawing/2014/main" id="{0DE3FBD2-FF02-5526-A060-7C154BD4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56" y="1267231"/>
            <a:ext cx="3131412" cy="20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082EB-E828-9C11-1272-CAEFA6E19CC6}"/>
              </a:ext>
            </a:extLst>
          </p:cNvPr>
          <p:cNvSpPr txBox="1"/>
          <p:nvPr/>
        </p:nvSpPr>
        <p:spPr>
          <a:xfrm>
            <a:off x="9258300" y="6304002"/>
            <a:ext cx="2933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https://kffhealthnews.org/news/beyond-burnout-docs-decry-moral-injury-from-financial-pressures-of-health-care/</a:t>
            </a:r>
          </a:p>
        </p:txBody>
      </p:sp>
    </p:spTree>
    <p:extLst>
      <p:ext uri="{BB962C8B-B14F-4D97-AF65-F5344CB8AC3E}">
        <p14:creationId xmlns:p14="http://schemas.microsoft.com/office/powerpoint/2010/main" val="1874091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AD80-A159-70C9-3A4F-C36A6B2B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FF39B-E541-00AF-200A-2271E9C4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0200"/>
            <a:ext cx="10515600" cy="1201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Patients’ rights + Patients’ well-being + Clinicians’ rights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18019-8B9A-C83D-62AC-2A9CB7DD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285876"/>
            <a:ext cx="73342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32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1715668F6654A84B050516820A01E" ma:contentTypeVersion="14" ma:contentTypeDescription="Create a new document." ma:contentTypeScope="" ma:versionID="4feada6d848273257f372c6f4e2698f5">
  <xsd:schema xmlns:xsd="http://www.w3.org/2001/XMLSchema" xmlns:xs="http://www.w3.org/2001/XMLSchema" xmlns:p="http://schemas.microsoft.com/office/2006/metadata/properties" xmlns:ns2="141ccd18-d83e-4bed-9525-04fdd4fc676e" xmlns:ns3="c43f696e-320a-443d-b9e7-bf7ccdd1ea5a" targetNamespace="http://schemas.microsoft.com/office/2006/metadata/properties" ma:root="true" ma:fieldsID="4121604b9227acdf4c71d3ec12fea064" ns2:_="" ns3:_="">
    <xsd:import namespace="141ccd18-d83e-4bed-9525-04fdd4fc676e"/>
    <xsd:import namespace="c43f696e-320a-443d-b9e7-bf7ccdd1ea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ccd18-d83e-4bed-9525-04fdd4fc6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e457497-ed84-42a9-879f-f33eea5232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f696e-320a-443d-b9e7-bf7ccdd1ea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ca262ce-f239-41cc-9d0e-e2c2d71a2fcd}" ma:internalName="TaxCatchAll" ma:showField="CatchAllData" ma:web="c43f696e-320a-443d-b9e7-bf7ccdd1e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3f696e-320a-443d-b9e7-bf7ccdd1ea5a" xsi:nil="true"/>
    <lcf76f155ced4ddcb4097134ff3c332f xmlns="141ccd18-d83e-4bed-9525-04fdd4fc67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ECC6A-06CD-4425-90BA-8CC387937227}"/>
</file>

<file path=customXml/itemProps2.xml><?xml version="1.0" encoding="utf-8"?>
<ds:datastoreItem xmlns:ds="http://schemas.openxmlformats.org/officeDocument/2006/customXml" ds:itemID="{D5250818-3828-4F94-9AAB-0F231141FB77}"/>
</file>

<file path=customXml/itemProps3.xml><?xml version="1.0" encoding="utf-8"?>
<ds:datastoreItem xmlns:ds="http://schemas.openxmlformats.org/officeDocument/2006/customXml" ds:itemID="{3F5EC1FD-2BE6-4CC1-89D5-3E50D46D4B58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353</Words>
  <Application>Microsoft Office PowerPoint</Application>
  <PresentationFormat>Widescreen</PresentationFormat>
  <Paragraphs>63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Wingdings</vt:lpstr>
      <vt:lpstr>1_Office Theme</vt:lpstr>
      <vt:lpstr>Chapter 4 Clinicians’ Obligations to Patients and Themselves</vt:lpstr>
      <vt:lpstr>Duty of transparency</vt:lpstr>
      <vt:lpstr>Confidentiality</vt:lpstr>
      <vt:lpstr>Case study: Tarasoff v. Regents of the University of California (1974/1976)</vt:lpstr>
      <vt:lpstr>Conscientious refusal</vt:lpstr>
      <vt:lpstr>PowerPoint Presentation</vt:lpstr>
      <vt:lpstr>Burnout vs. Moral distress vs. Moral injury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Altman</dc:creator>
  <cp:lastModifiedBy>Matthew Altman</cp:lastModifiedBy>
  <cp:revision>7</cp:revision>
  <dcterms:created xsi:type="dcterms:W3CDTF">2025-03-16T20:15:08Z</dcterms:created>
  <dcterms:modified xsi:type="dcterms:W3CDTF">2025-06-26T17:23:17Z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0x0101005261715668F6654A84B050516820A01E</vt:lpwstr>
  </property>
</Properties>
</file>