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84" r:id="rId2"/>
    <p:sldId id="257" r:id="rId3"/>
    <p:sldId id="285" r:id="rId4"/>
    <p:sldId id="286" r:id="rId5"/>
    <p:sldId id="278" r:id="rId6"/>
    <p:sldId id="287" r:id="rId7"/>
    <p:sldId id="290" r:id="rId8"/>
    <p:sldId id="291" r:id="rId9"/>
    <p:sldId id="292" r:id="rId10"/>
    <p:sldId id="293"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144B4-4629-4830-9274-E93969D20A7B}"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3DD59-55C1-479D-BF34-80A6BDC63D5F}" type="slidenum">
              <a:rPr lang="en-US" smtClean="0"/>
              <a:t>‹#›</a:t>
            </a:fld>
            <a:endParaRPr lang="en-US"/>
          </a:p>
        </p:txBody>
      </p:sp>
    </p:spTree>
    <p:extLst>
      <p:ext uri="{BB962C8B-B14F-4D97-AF65-F5344CB8AC3E}">
        <p14:creationId xmlns:p14="http://schemas.microsoft.com/office/powerpoint/2010/main" val="364147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6E84C63-1D65-47A2-8297-596DAA119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2F4F31-F294-400D-9473-764C422A8C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id="{385222D9-C8DE-46FC-817F-4C5C147CB34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9D8F17A-07F6-4A2E-B415-4F7012B8D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5E1E-B345-3B6C-10D1-14351BCCE7A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46DDD2E-351A-688F-56C8-95F03422F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2F4F31-F294-400D-9473-764C422A8C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id="{410E0B41-DFC0-BE25-37A3-A79319714AB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0B98E92-1876-99C8-67FC-4B226A9A6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1025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0694-F2B4-E9BB-1E51-7CB528B945C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1AAFB833-D327-E709-F387-0783BBBF72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2F4F31-F294-400D-9473-764C422A8C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id="{09DED253-762D-B106-2E0C-A0CDBDC8191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4369800-19C2-C570-452E-440DDE75A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12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E30C8E-0079-4AD8-8523-2C55CFB1D38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267070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30C8E-0079-4AD8-8523-2C55CFB1D38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1354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30C8E-0079-4AD8-8523-2C55CFB1D38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405479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30C8E-0079-4AD8-8523-2C55CFB1D38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241738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30C8E-0079-4AD8-8523-2C55CFB1D38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171535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E30C8E-0079-4AD8-8523-2C55CFB1D385}"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33239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E30C8E-0079-4AD8-8523-2C55CFB1D385}"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253622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E30C8E-0079-4AD8-8523-2C55CFB1D385}"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50198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30C8E-0079-4AD8-8523-2C55CFB1D385}"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319054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E30C8E-0079-4AD8-8523-2C55CFB1D385}"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261085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E30C8E-0079-4AD8-8523-2C55CFB1D385}"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9CA61-3688-439C-83AF-17854975E8A5}" type="slidenum">
              <a:rPr lang="en-US" smtClean="0"/>
              <a:t>‹#›</a:t>
            </a:fld>
            <a:endParaRPr lang="en-US"/>
          </a:p>
        </p:txBody>
      </p:sp>
    </p:spTree>
    <p:extLst>
      <p:ext uri="{BB962C8B-B14F-4D97-AF65-F5344CB8AC3E}">
        <p14:creationId xmlns:p14="http://schemas.microsoft.com/office/powerpoint/2010/main" val="269576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30C8E-0079-4AD8-8523-2C55CFB1D385}" type="datetimeFigureOut">
              <a:rPr lang="en-US" smtClean="0"/>
              <a:t>6/26/2025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CA61-3688-439C-83AF-17854975E8A5}" type="slidenum">
              <a:rPr lang="en-US" smtClean="0"/>
              <a:t>‹#›</a:t>
            </a:fld>
            <a:endParaRPr lang="en-US"/>
          </a:p>
        </p:txBody>
      </p:sp>
    </p:spTree>
    <p:extLst>
      <p:ext uri="{BB962C8B-B14F-4D97-AF65-F5344CB8AC3E}">
        <p14:creationId xmlns:p14="http://schemas.microsoft.com/office/powerpoint/2010/main" val="2912091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0E4D9-296E-AF69-5C63-E30D0A62B3BA}"/>
              </a:ext>
            </a:extLst>
          </p:cNvPr>
          <p:cNvSpPr>
            <a:spLocks noGrp="1"/>
          </p:cNvSpPr>
          <p:nvPr>
            <p:ph type="title"/>
          </p:nvPr>
        </p:nvSpPr>
        <p:spPr>
          <a:xfrm>
            <a:off x="5400675" y="315912"/>
            <a:ext cx="6619875" cy="6226175"/>
          </a:xfrm>
        </p:spPr>
        <p:txBody>
          <a:bodyPr>
            <a:normAutofit/>
          </a:bodyPr>
          <a:lstStyle/>
          <a:p>
            <a:pPr algn="l"/>
            <a:r>
              <a:rPr lang="en-US" sz="6000" u="sng" dirty="0"/>
              <a:t>Chapter 5</a:t>
            </a:r>
            <a:br>
              <a:rPr lang="en-US" sz="6000" u="sng" dirty="0"/>
            </a:br>
            <a:r>
              <a:rPr lang="en-US" sz="6000" dirty="0"/>
              <a:t>The Ethics and Legality of Abortion</a:t>
            </a:r>
          </a:p>
        </p:txBody>
      </p:sp>
      <p:pic>
        <p:nvPicPr>
          <p:cNvPr id="10" name="Content Placeholder 9" descr="A back cover of a medical ethics book&#10;&#10;AI-generated content may be incorrect.">
            <a:extLst>
              <a:ext uri="{FF2B5EF4-FFF2-40B4-BE49-F238E27FC236}">
                <a16:creationId xmlns:a16="http://schemas.microsoft.com/office/drawing/2014/main" id="{C0BC9DD0-C80B-08DB-950E-2BB6E1973C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3075"/>
          <a:stretch/>
        </p:blipFill>
        <p:spPr>
          <a:xfrm>
            <a:off x="428624" y="74533"/>
            <a:ext cx="4505325" cy="6708934"/>
          </a:xfrm>
        </p:spPr>
      </p:pic>
    </p:spTree>
    <p:extLst>
      <p:ext uri="{BB962C8B-B14F-4D97-AF65-F5344CB8AC3E}">
        <p14:creationId xmlns:p14="http://schemas.microsoft.com/office/powerpoint/2010/main" val="137170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79AD-DF4D-51DC-AF6F-77266523B1C8}"/>
              </a:ext>
            </a:extLst>
          </p:cNvPr>
          <p:cNvSpPr>
            <a:spLocks noGrp="1"/>
          </p:cNvSpPr>
          <p:nvPr>
            <p:ph type="title"/>
          </p:nvPr>
        </p:nvSpPr>
        <p:spPr>
          <a:xfrm>
            <a:off x="609600" y="64326"/>
            <a:ext cx="10972800" cy="813498"/>
          </a:xfrm>
        </p:spPr>
        <p:txBody>
          <a:bodyPr/>
          <a:lstStyle/>
          <a:p>
            <a:r>
              <a:rPr lang="en-US" dirty="0"/>
              <a:t>Legality of abortion outside the U.S.</a:t>
            </a:r>
          </a:p>
        </p:txBody>
      </p:sp>
      <p:sp>
        <p:nvSpPr>
          <p:cNvPr id="3" name="Content Placeholder 2">
            <a:extLst>
              <a:ext uri="{FF2B5EF4-FFF2-40B4-BE49-F238E27FC236}">
                <a16:creationId xmlns:a16="http://schemas.microsoft.com/office/drawing/2014/main" id="{1E35D317-AFA6-15E4-981B-752F9D300807}"/>
              </a:ext>
            </a:extLst>
          </p:cNvPr>
          <p:cNvSpPr>
            <a:spLocks noGrp="1"/>
          </p:cNvSpPr>
          <p:nvPr>
            <p:ph idx="1"/>
          </p:nvPr>
        </p:nvSpPr>
        <p:spPr>
          <a:xfrm>
            <a:off x="228600" y="877824"/>
            <a:ext cx="11768328" cy="5687567"/>
          </a:xfrm>
        </p:spPr>
        <p:txBody>
          <a:bodyPr>
            <a:normAutofit lnSpcReduction="10000"/>
          </a:bodyPr>
          <a:lstStyle/>
          <a:p>
            <a:r>
              <a:rPr lang="en-US" dirty="0"/>
              <a:t>Allowed in many countries (e.g., most of Europe, Australia, Russia, etc.)</a:t>
            </a:r>
          </a:p>
          <a:p>
            <a:pPr lvl="1"/>
            <a:r>
              <a:rPr lang="en-US" dirty="0"/>
              <a:t>Different gestational limits</a:t>
            </a:r>
          </a:p>
          <a:p>
            <a:r>
              <a:rPr lang="en-US" dirty="0"/>
              <a:t>Prohibited with exceptions in many countries (e.g., India, Great Britain, Thailand)</a:t>
            </a:r>
          </a:p>
          <a:p>
            <a:pPr lvl="1"/>
            <a:r>
              <a:rPr lang="en-US" dirty="0"/>
              <a:t>Economic and social circumstances</a:t>
            </a:r>
          </a:p>
          <a:p>
            <a:pPr lvl="1"/>
            <a:r>
              <a:rPr lang="en-US" dirty="0"/>
              <a:t>Fetal abnormalities</a:t>
            </a:r>
          </a:p>
          <a:p>
            <a:pPr lvl="1"/>
            <a:r>
              <a:rPr lang="en-US" dirty="0"/>
              <a:t>Preserve a woman’s physical or mental health</a:t>
            </a:r>
          </a:p>
          <a:p>
            <a:pPr lvl="1"/>
            <a:r>
              <a:rPr lang="en-US" dirty="0"/>
              <a:t>Save a woman’s life</a:t>
            </a:r>
          </a:p>
          <a:p>
            <a:r>
              <a:rPr lang="en-US" dirty="0"/>
              <a:t>Completely prohibited in some countries (e.g., El Salvador, Dominican Republic, Angola)</a:t>
            </a:r>
            <a:endParaRPr lang="en-US" sz="3600" dirty="0"/>
          </a:p>
        </p:txBody>
      </p:sp>
    </p:spTree>
    <p:extLst>
      <p:ext uri="{BB962C8B-B14F-4D97-AF65-F5344CB8AC3E}">
        <p14:creationId xmlns:p14="http://schemas.microsoft.com/office/powerpoint/2010/main" val="179146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E267-BFBE-37FA-7B68-8F853CDD15E6}"/>
              </a:ext>
            </a:extLst>
          </p:cNvPr>
          <p:cNvSpPr>
            <a:spLocks noGrp="1"/>
          </p:cNvSpPr>
          <p:nvPr>
            <p:ph type="title"/>
          </p:nvPr>
        </p:nvSpPr>
        <p:spPr>
          <a:xfrm>
            <a:off x="609600" y="274638"/>
            <a:ext cx="10972800" cy="978090"/>
          </a:xfrm>
        </p:spPr>
        <p:txBody>
          <a:bodyPr/>
          <a:lstStyle/>
          <a:p>
            <a:r>
              <a:rPr lang="en-US" sz="5400" dirty="0"/>
              <a:t>Questions?</a:t>
            </a:r>
          </a:p>
        </p:txBody>
      </p:sp>
      <p:sp>
        <p:nvSpPr>
          <p:cNvPr id="3" name="Content Placeholder 2">
            <a:extLst>
              <a:ext uri="{FF2B5EF4-FFF2-40B4-BE49-F238E27FC236}">
                <a16:creationId xmlns:a16="http://schemas.microsoft.com/office/drawing/2014/main" id="{30B6F597-9D26-B4B3-4764-8CE546886F57}"/>
              </a:ext>
            </a:extLst>
          </p:cNvPr>
          <p:cNvSpPr>
            <a:spLocks noGrp="1"/>
          </p:cNvSpPr>
          <p:nvPr>
            <p:ph idx="1"/>
          </p:nvPr>
        </p:nvSpPr>
        <p:spPr>
          <a:xfrm>
            <a:off x="609600" y="1252729"/>
            <a:ext cx="10972800" cy="2313432"/>
          </a:xfrm>
        </p:spPr>
        <p:txBody>
          <a:bodyPr/>
          <a:lstStyle/>
          <a:p>
            <a:pPr marL="0" indent="0" algn="ctr">
              <a:buNone/>
            </a:pPr>
            <a:r>
              <a:rPr lang="en-US" sz="4000" dirty="0"/>
              <a:t>Respect autonomy for the woman</a:t>
            </a:r>
          </a:p>
          <a:p>
            <a:pPr marL="0" indent="0" algn="ctr">
              <a:buNone/>
            </a:pPr>
            <a:r>
              <a:rPr lang="en-US" sz="4000" dirty="0"/>
              <a:t>vs.</a:t>
            </a:r>
          </a:p>
          <a:p>
            <a:pPr marL="0" indent="0" algn="ctr">
              <a:buNone/>
            </a:pPr>
            <a:r>
              <a:rPr lang="en-US" sz="4000" dirty="0"/>
              <a:t>Beneficence for the fetus</a:t>
            </a:r>
            <a:endParaRPr lang="en-US" dirty="0"/>
          </a:p>
        </p:txBody>
      </p:sp>
      <p:pic>
        <p:nvPicPr>
          <p:cNvPr id="4" name="Picture 3">
            <a:extLst>
              <a:ext uri="{FF2B5EF4-FFF2-40B4-BE49-F238E27FC236}">
                <a16:creationId xmlns:a16="http://schemas.microsoft.com/office/drawing/2014/main" id="{4271772A-0BB8-A32D-BBE6-F8F040ADFE86}"/>
              </a:ext>
            </a:extLst>
          </p:cNvPr>
          <p:cNvPicPr>
            <a:picLocks noChangeAspect="1"/>
          </p:cNvPicPr>
          <p:nvPr/>
        </p:nvPicPr>
        <p:blipFill>
          <a:blip r:embed="rId2"/>
          <a:stretch>
            <a:fillRect/>
          </a:stretch>
        </p:blipFill>
        <p:spPr>
          <a:xfrm>
            <a:off x="3532477" y="3696669"/>
            <a:ext cx="5127046" cy="2886693"/>
          </a:xfrm>
          <a:prstGeom prst="rect">
            <a:avLst/>
          </a:prstGeom>
        </p:spPr>
      </p:pic>
    </p:spTree>
    <p:extLst>
      <p:ext uri="{BB962C8B-B14F-4D97-AF65-F5344CB8AC3E}">
        <p14:creationId xmlns:p14="http://schemas.microsoft.com/office/powerpoint/2010/main" val="64568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4D5CD0-53E9-4546-9D95-E1E9ACBA2124}"/>
              </a:ext>
            </a:extLst>
          </p:cNvPr>
          <p:cNvSpPr>
            <a:spLocks noGrp="1" noChangeArrowheads="1"/>
          </p:cNvSpPr>
          <p:nvPr>
            <p:ph type="title"/>
          </p:nvPr>
        </p:nvSpPr>
        <p:spPr>
          <a:xfrm>
            <a:off x="609600" y="88207"/>
            <a:ext cx="10972800" cy="923847"/>
          </a:xfrm>
        </p:spPr>
        <p:txBody>
          <a:bodyPr/>
          <a:lstStyle/>
          <a:p>
            <a:pPr algn="ctr" eaLnBrk="1" hangingPunct="1"/>
            <a:r>
              <a:rPr lang="en-US" altLang="en-US" sz="4000" u="sng" dirty="0"/>
              <a:t>The traditional anti-abortion argument</a:t>
            </a:r>
          </a:p>
        </p:txBody>
      </p:sp>
      <p:sp>
        <p:nvSpPr>
          <p:cNvPr id="2" name="Content Placeholder 1">
            <a:extLst>
              <a:ext uri="{FF2B5EF4-FFF2-40B4-BE49-F238E27FC236}">
                <a16:creationId xmlns:a16="http://schemas.microsoft.com/office/drawing/2014/main" id="{C8C01AB6-5362-EA3F-6F22-BAA4B3F3384A}"/>
              </a:ext>
            </a:extLst>
          </p:cNvPr>
          <p:cNvSpPr>
            <a:spLocks noGrp="1"/>
          </p:cNvSpPr>
          <p:nvPr>
            <p:ph idx="1"/>
          </p:nvPr>
        </p:nvSpPr>
        <p:spPr>
          <a:xfrm>
            <a:off x="284085" y="1012054"/>
            <a:ext cx="11298315" cy="5601809"/>
          </a:xfrm>
        </p:spPr>
        <p:txBody>
          <a:bodyPr>
            <a:normAutofit lnSpcReduction="10000"/>
          </a:bodyPr>
          <a:lstStyle/>
          <a:p>
            <a:pPr marL="914400" indent="-914400">
              <a:buNone/>
            </a:pPr>
            <a:r>
              <a:rPr lang="en-US" sz="2400" dirty="0"/>
              <a:t>P1	The fetus is a person from the moment of conception.</a:t>
            </a:r>
          </a:p>
          <a:p>
            <a:pPr marL="914400" indent="-914400">
              <a:buNone/>
            </a:pPr>
            <a:r>
              <a:rPr lang="en-US" sz="2400" dirty="0"/>
              <a:t>P2	Every person has a right to life.</a:t>
            </a:r>
          </a:p>
          <a:p>
            <a:pPr marL="914400" indent="-914400">
              <a:buNone/>
            </a:pPr>
            <a:r>
              <a:rPr lang="en-US" sz="2400" dirty="0"/>
              <a:t>P3	The pregnant woman is a person.</a:t>
            </a:r>
          </a:p>
          <a:p>
            <a:pPr marL="914400" indent="-914400">
              <a:buNone/>
            </a:pPr>
            <a:r>
              <a:rPr lang="en-US" sz="2400" dirty="0"/>
              <a:t>P4	Every person has a right to control what happens in and to their own body.</a:t>
            </a:r>
          </a:p>
          <a:p>
            <a:pPr marL="914400" indent="-914400">
              <a:buNone/>
            </a:pPr>
            <a:r>
              <a:rPr lang="en-US" sz="2400" dirty="0"/>
              <a:t>C1	Therefore, the fetus has a right to life, and the pregnant woman has a right to control what happens in and to her own body.</a:t>
            </a:r>
          </a:p>
          <a:p>
            <a:pPr marL="914400" indent="-914400">
              <a:buNone/>
            </a:pPr>
            <a:r>
              <a:rPr lang="en-US" sz="2400" dirty="0"/>
              <a:t>P5	These rights come into conflict if the woman seeks an abortion.</a:t>
            </a:r>
          </a:p>
          <a:p>
            <a:pPr marL="914400" indent="-914400">
              <a:buNone/>
            </a:pPr>
            <a:r>
              <a:rPr lang="en-US" sz="2400" dirty="0"/>
              <a:t>P6	The right to life is stronger than the right to decide what happens in and to one’s own body.</a:t>
            </a:r>
          </a:p>
          <a:p>
            <a:pPr marL="914400" indent="-914400">
              <a:buNone/>
            </a:pPr>
            <a:r>
              <a:rPr lang="en-US" sz="2400" dirty="0"/>
              <a:t>C2	Therefore, the fetus’s right to life is stronger than the pregnant woman’s right to bodily self-control.</a:t>
            </a:r>
          </a:p>
          <a:p>
            <a:pPr marL="914400" indent="-914400">
              <a:buNone/>
            </a:pPr>
            <a:r>
              <a:rPr lang="en-US" sz="2400" dirty="0"/>
              <a:t>P7	If an action involving a rights claim violates a stronger rights claim, then the action is immoral.</a:t>
            </a:r>
          </a:p>
          <a:p>
            <a:pPr marL="914400" indent="-914400">
              <a:buNone/>
            </a:pPr>
            <a:r>
              <a:rPr lang="en-US" sz="2400" dirty="0"/>
              <a:t>C3	Therefore, abortion is immoral.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7E1AACF-D02D-D902-E6D2-0CDDF50E407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2CBD10D0-546D-92A0-A6FD-63AB55DE4861}"/>
              </a:ext>
            </a:extLst>
          </p:cNvPr>
          <p:cNvSpPr>
            <a:spLocks noGrp="1" noChangeArrowheads="1"/>
          </p:cNvSpPr>
          <p:nvPr>
            <p:ph type="title"/>
          </p:nvPr>
        </p:nvSpPr>
        <p:spPr>
          <a:xfrm>
            <a:off x="609600" y="88207"/>
            <a:ext cx="10972800" cy="923847"/>
          </a:xfrm>
        </p:spPr>
        <p:txBody>
          <a:bodyPr/>
          <a:lstStyle/>
          <a:p>
            <a:pPr algn="ctr" eaLnBrk="1" hangingPunct="1"/>
            <a:r>
              <a:rPr lang="en-US" altLang="en-US" sz="4000" u="sng" dirty="0"/>
              <a:t>The traditional anti-abortion argument</a:t>
            </a:r>
          </a:p>
        </p:txBody>
      </p:sp>
      <p:sp>
        <p:nvSpPr>
          <p:cNvPr id="2" name="Content Placeholder 1">
            <a:extLst>
              <a:ext uri="{FF2B5EF4-FFF2-40B4-BE49-F238E27FC236}">
                <a16:creationId xmlns:a16="http://schemas.microsoft.com/office/drawing/2014/main" id="{4F6E87BD-F57E-0D5E-0E33-F68A47106FAA}"/>
              </a:ext>
            </a:extLst>
          </p:cNvPr>
          <p:cNvSpPr>
            <a:spLocks noGrp="1"/>
          </p:cNvSpPr>
          <p:nvPr>
            <p:ph idx="1"/>
          </p:nvPr>
        </p:nvSpPr>
        <p:spPr>
          <a:xfrm>
            <a:off x="284085" y="1012054"/>
            <a:ext cx="11298315" cy="5601809"/>
          </a:xfrm>
        </p:spPr>
        <p:txBody>
          <a:bodyPr>
            <a:normAutofit lnSpcReduction="10000"/>
          </a:bodyPr>
          <a:lstStyle/>
          <a:p>
            <a:pPr marL="914400" indent="-914400">
              <a:buNone/>
            </a:pPr>
            <a:r>
              <a:rPr lang="en-US" sz="2400" dirty="0"/>
              <a:t>P1	The fetus is a person from the moment of conception.</a:t>
            </a:r>
          </a:p>
          <a:p>
            <a:pPr marL="914400" indent="-914400">
              <a:buNone/>
            </a:pPr>
            <a:r>
              <a:rPr lang="en-US" sz="2400" dirty="0"/>
              <a:t>P2	Every person has a right to life.</a:t>
            </a:r>
          </a:p>
          <a:p>
            <a:pPr marL="914400" indent="-914400">
              <a:buNone/>
            </a:pPr>
            <a:r>
              <a:rPr lang="en-US" sz="2400" dirty="0"/>
              <a:t>P3	The pregnant woman is a person.</a:t>
            </a:r>
          </a:p>
          <a:p>
            <a:pPr marL="914400" indent="-914400">
              <a:buNone/>
            </a:pPr>
            <a:r>
              <a:rPr lang="en-US" sz="2400" dirty="0"/>
              <a:t>P4	Every person has a right to control what happens in and to their own body.</a:t>
            </a:r>
          </a:p>
          <a:p>
            <a:pPr marL="914400" indent="-914400">
              <a:buNone/>
            </a:pPr>
            <a:r>
              <a:rPr lang="en-US" sz="2400" dirty="0"/>
              <a:t>C1	Therefore, the fetus has a right to life, and the pregnant woman has a right to control what happens in and to her own body.</a:t>
            </a:r>
          </a:p>
          <a:p>
            <a:pPr marL="914400" indent="-914400">
              <a:buNone/>
            </a:pPr>
            <a:r>
              <a:rPr lang="en-US" sz="2400" dirty="0"/>
              <a:t>P5	These rights come into conflict if the woman seeks an abortion.</a:t>
            </a:r>
          </a:p>
          <a:p>
            <a:pPr marL="914400" indent="-914400">
              <a:buNone/>
            </a:pPr>
            <a:r>
              <a:rPr lang="en-US" sz="2400" dirty="0"/>
              <a:t>P6	The right to life is stronger than the right to decide what happens in and to one’s own body.</a:t>
            </a:r>
          </a:p>
          <a:p>
            <a:pPr marL="914400" indent="-914400">
              <a:buNone/>
            </a:pPr>
            <a:r>
              <a:rPr lang="en-US" sz="2400" dirty="0"/>
              <a:t>C2	Therefore, the fetus’s right to life is stronger than the pregnant woman’s right to bodily self-control.</a:t>
            </a:r>
          </a:p>
          <a:p>
            <a:pPr marL="914400" indent="-914400">
              <a:buNone/>
            </a:pPr>
            <a:r>
              <a:rPr lang="en-US" sz="2400" dirty="0"/>
              <a:t>P7	If an action involving a rights claim violates a stronger rights claim, then the action is immoral.</a:t>
            </a:r>
          </a:p>
          <a:p>
            <a:pPr marL="914400" indent="-914400">
              <a:buNone/>
            </a:pPr>
            <a:r>
              <a:rPr lang="en-US" sz="2400" dirty="0"/>
              <a:t>C3	Therefore, abortion is immoral.</a:t>
            </a:r>
          </a:p>
        </p:txBody>
      </p:sp>
      <p:sp>
        <p:nvSpPr>
          <p:cNvPr id="3" name="TextBox 2">
            <a:extLst>
              <a:ext uri="{FF2B5EF4-FFF2-40B4-BE49-F238E27FC236}">
                <a16:creationId xmlns:a16="http://schemas.microsoft.com/office/drawing/2014/main" id="{3F1C6446-A14B-316A-B103-69B972ECAAB5}"/>
              </a:ext>
            </a:extLst>
          </p:cNvPr>
          <p:cNvSpPr txBox="1"/>
          <p:nvPr/>
        </p:nvSpPr>
        <p:spPr>
          <a:xfrm>
            <a:off x="284085" y="2076473"/>
            <a:ext cx="3603807" cy="92333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Anti-abortion:</a:t>
            </a:r>
          </a:p>
          <a:p>
            <a:r>
              <a:rPr lang="en-US" dirty="0"/>
              <a:t>Fetus is a human (Lee and George)</a:t>
            </a:r>
          </a:p>
          <a:p>
            <a:r>
              <a:rPr lang="en-US" dirty="0"/>
              <a:t>Fetal heartbeat/personhood laws</a:t>
            </a:r>
          </a:p>
        </p:txBody>
      </p:sp>
      <p:sp>
        <p:nvSpPr>
          <p:cNvPr id="4" name="TextBox 3">
            <a:extLst>
              <a:ext uri="{FF2B5EF4-FFF2-40B4-BE49-F238E27FC236}">
                <a16:creationId xmlns:a16="http://schemas.microsoft.com/office/drawing/2014/main" id="{A7BD99EB-B363-B5FC-57D8-FF820E152952}"/>
              </a:ext>
            </a:extLst>
          </p:cNvPr>
          <p:cNvSpPr txBox="1"/>
          <p:nvPr/>
        </p:nvSpPr>
        <p:spPr>
          <a:xfrm>
            <a:off x="6902196" y="2076473"/>
            <a:ext cx="3172792" cy="92333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dirty="0"/>
              <a:t>Pro-abortion rights:</a:t>
            </a:r>
          </a:p>
          <a:p>
            <a:r>
              <a:rPr lang="en-US" dirty="0"/>
              <a:t>Fetus is not a person (Warren)</a:t>
            </a:r>
          </a:p>
          <a:p>
            <a:r>
              <a:rPr lang="en-US" dirty="0"/>
              <a:t>“My body, my choice”</a:t>
            </a:r>
          </a:p>
        </p:txBody>
      </p:sp>
      <p:sp>
        <p:nvSpPr>
          <p:cNvPr id="5" name="Arrow: Up 4">
            <a:extLst>
              <a:ext uri="{FF2B5EF4-FFF2-40B4-BE49-F238E27FC236}">
                <a16:creationId xmlns:a16="http://schemas.microsoft.com/office/drawing/2014/main" id="{AF11BEA8-2BDF-61F6-793F-F8B508EA67B1}"/>
              </a:ext>
            </a:extLst>
          </p:cNvPr>
          <p:cNvSpPr/>
          <p:nvPr/>
        </p:nvSpPr>
        <p:spPr>
          <a:xfrm rot="2326282">
            <a:off x="1884645" y="1275959"/>
            <a:ext cx="314150" cy="78908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35EC16A-CFA0-37DF-A624-87C62849F8BA}"/>
              </a:ext>
            </a:extLst>
          </p:cNvPr>
          <p:cNvSpPr/>
          <p:nvPr/>
        </p:nvSpPr>
        <p:spPr>
          <a:xfrm rot="18964600">
            <a:off x="7651461" y="1275957"/>
            <a:ext cx="314150" cy="78908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BC6D4D-55CE-B0CA-13B3-BF93097959A4}"/>
              </a:ext>
            </a:extLst>
          </p:cNvPr>
          <p:cNvSpPr/>
          <p:nvPr/>
        </p:nvSpPr>
        <p:spPr>
          <a:xfrm>
            <a:off x="76200" y="762000"/>
            <a:ext cx="9372600" cy="868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2056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E54AAB6E-D4AD-4C75-9845-31CC77EBB1CF}"/>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C35B900C-B604-2616-16A3-5D037EDA7C8D}"/>
              </a:ext>
            </a:extLst>
          </p:cNvPr>
          <p:cNvSpPr>
            <a:spLocks noGrp="1" noChangeArrowheads="1"/>
          </p:cNvSpPr>
          <p:nvPr>
            <p:ph type="title"/>
          </p:nvPr>
        </p:nvSpPr>
        <p:spPr>
          <a:xfrm>
            <a:off x="609600" y="88207"/>
            <a:ext cx="10972800" cy="923847"/>
          </a:xfrm>
        </p:spPr>
        <p:txBody>
          <a:bodyPr/>
          <a:lstStyle/>
          <a:p>
            <a:pPr algn="ctr" eaLnBrk="1" hangingPunct="1"/>
            <a:r>
              <a:rPr lang="en-US" altLang="en-US" sz="4000" u="sng" dirty="0"/>
              <a:t>The traditional anti-abortion argument</a:t>
            </a:r>
          </a:p>
        </p:txBody>
      </p:sp>
      <p:sp>
        <p:nvSpPr>
          <p:cNvPr id="2" name="Content Placeholder 1">
            <a:extLst>
              <a:ext uri="{FF2B5EF4-FFF2-40B4-BE49-F238E27FC236}">
                <a16:creationId xmlns:a16="http://schemas.microsoft.com/office/drawing/2014/main" id="{03D62046-CAE7-BC7A-473B-C6AFD5526A30}"/>
              </a:ext>
            </a:extLst>
          </p:cNvPr>
          <p:cNvSpPr>
            <a:spLocks noGrp="1"/>
          </p:cNvSpPr>
          <p:nvPr>
            <p:ph idx="1"/>
          </p:nvPr>
        </p:nvSpPr>
        <p:spPr>
          <a:xfrm>
            <a:off x="284085" y="1012054"/>
            <a:ext cx="11298315" cy="5601809"/>
          </a:xfrm>
        </p:spPr>
        <p:txBody>
          <a:bodyPr>
            <a:normAutofit lnSpcReduction="10000"/>
          </a:bodyPr>
          <a:lstStyle/>
          <a:p>
            <a:pPr marL="914400" indent="-914400">
              <a:buNone/>
            </a:pPr>
            <a:r>
              <a:rPr lang="en-US" sz="2400" dirty="0"/>
              <a:t>P1	The fetus is a person from the moment of conception.</a:t>
            </a:r>
          </a:p>
          <a:p>
            <a:pPr marL="914400" indent="-914400">
              <a:buNone/>
            </a:pPr>
            <a:r>
              <a:rPr lang="en-US" sz="2400" dirty="0"/>
              <a:t>P2	Every person has a right to life.</a:t>
            </a:r>
          </a:p>
          <a:p>
            <a:pPr marL="914400" indent="-914400">
              <a:buNone/>
            </a:pPr>
            <a:r>
              <a:rPr lang="en-US" sz="2400" dirty="0"/>
              <a:t>P3	The pregnant woman is a person.</a:t>
            </a:r>
          </a:p>
          <a:p>
            <a:pPr marL="914400" indent="-914400">
              <a:buNone/>
            </a:pPr>
            <a:r>
              <a:rPr lang="en-US" sz="2400" dirty="0"/>
              <a:t>P4	Every person has a right to control what happens in and to their own body.</a:t>
            </a:r>
          </a:p>
          <a:p>
            <a:pPr marL="914400" indent="-914400">
              <a:buNone/>
            </a:pPr>
            <a:r>
              <a:rPr lang="en-US" sz="2400" dirty="0"/>
              <a:t>C1	Therefore, the fetus has a right to life, and the pregnant woman has a right to control what happens in and to her own body.</a:t>
            </a:r>
          </a:p>
          <a:p>
            <a:pPr marL="914400" indent="-914400">
              <a:buNone/>
            </a:pPr>
            <a:r>
              <a:rPr lang="en-US" sz="2400" dirty="0"/>
              <a:t>P5	These rights come into conflict if the woman seeks an abortion.</a:t>
            </a:r>
          </a:p>
          <a:p>
            <a:pPr marL="914400" indent="-914400">
              <a:buNone/>
            </a:pPr>
            <a:r>
              <a:rPr lang="en-US" sz="2400" dirty="0"/>
              <a:t>P6	The right to life is stronger than the right to decide what happens in and to one’s own body.</a:t>
            </a:r>
          </a:p>
          <a:p>
            <a:pPr marL="914400" indent="-914400">
              <a:buNone/>
            </a:pPr>
            <a:r>
              <a:rPr lang="en-US" sz="2400" dirty="0"/>
              <a:t>C2	Therefore, the fetus’s right to life is stronger than the pregnant woman’s right to bodily self-control.</a:t>
            </a:r>
          </a:p>
          <a:p>
            <a:pPr marL="914400" indent="-914400">
              <a:buNone/>
            </a:pPr>
            <a:r>
              <a:rPr lang="en-US" sz="2400" dirty="0"/>
              <a:t>P7	If an action involving a rights claim violates a stronger rights claim, then the action is immoral.</a:t>
            </a:r>
          </a:p>
          <a:p>
            <a:pPr marL="914400" indent="-914400">
              <a:buNone/>
            </a:pPr>
            <a:r>
              <a:rPr lang="en-US" sz="2400" dirty="0"/>
              <a:t>C3	Therefore, abortion is immoral.</a:t>
            </a:r>
          </a:p>
        </p:txBody>
      </p:sp>
      <p:sp>
        <p:nvSpPr>
          <p:cNvPr id="4" name="TextBox 3">
            <a:extLst>
              <a:ext uri="{FF2B5EF4-FFF2-40B4-BE49-F238E27FC236}">
                <a16:creationId xmlns:a16="http://schemas.microsoft.com/office/drawing/2014/main" id="{A702BAB4-B52C-8F8C-85CC-DC8349CEEEE4}"/>
              </a:ext>
            </a:extLst>
          </p:cNvPr>
          <p:cNvSpPr txBox="1"/>
          <p:nvPr/>
        </p:nvSpPr>
        <p:spPr>
          <a:xfrm>
            <a:off x="7341108" y="5067356"/>
            <a:ext cx="3825727" cy="64633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Anti-abortion: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Fetus has a future like ours (Marquis)</a:t>
            </a:r>
          </a:p>
        </p:txBody>
      </p:sp>
      <p:sp>
        <p:nvSpPr>
          <p:cNvPr id="5" name="Arrow: Up 4">
            <a:extLst>
              <a:ext uri="{FF2B5EF4-FFF2-40B4-BE49-F238E27FC236}">
                <a16:creationId xmlns:a16="http://schemas.microsoft.com/office/drawing/2014/main" id="{57868E5E-C99D-372D-28A7-FA2C8579937A}"/>
              </a:ext>
            </a:extLst>
          </p:cNvPr>
          <p:cNvSpPr/>
          <p:nvPr/>
        </p:nvSpPr>
        <p:spPr>
          <a:xfrm rot="2326282">
            <a:off x="3433752" y="4153514"/>
            <a:ext cx="314150" cy="91644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Arrow: Up 5">
            <a:extLst>
              <a:ext uri="{FF2B5EF4-FFF2-40B4-BE49-F238E27FC236}">
                <a16:creationId xmlns:a16="http://schemas.microsoft.com/office/drawing/2014/main" id="{12DCB0E2-3F90-F79C-090D-B076E989763D}"/>
              </a:ext>
            </a:extLst>
          </p:cNvPr>
          <p:cNvSpPr/>
          <p:nvPr/>
        </p:nvSpPr>
        <p:spPr>
          <a:xfrm rot="18964600">
            <a:off x="7911424" y="4042803"/>
            <a:ext cx="314150" cy="9599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E113025-1D24-BCAB-8123-A5B6B42AA50B}"/>
              </a:ext>
            </a:extLst>
          </p:cNvPr>
          <p:cNvSpPr txBox="1"/>
          <p:nvPr/>
        </p:nvSpPr>
        <p:spPr>
          <a:xfrm>
            <a:off x="609600" y="5067356"/>
            <a:ext cx="5809604" cy="64633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ptos" panose="02110004020202020204"/>
              </a:rPr>
              <a:t>Pro</a:t>
            </a: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-abortion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Violinist </a:t>
            </a:r>
            <a:r>
              <a:rPr lang="en-US" dirty="0">
                <a:solidFill>
                  <a:prstClr val="white"/>
                </a:solidFill>
                <a:latin typeface="Aptos" panose="02110004020202020204"/>
              </a:rPr>
              <a:t>analogy; right not to be killed unjustly (Thomson</a:t>
            </a: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8" name="Oval 7">
            <a:extLst>
              <a:ext uri="{FF2B5EF4-FFF2-40B4-BE49-F238E27FC236}">
                <a16:creationId xmlns:a16="http://schemas.microsoft.com/office/drawing/2014/main" id="{A5F76599-7054-C5ED-D28F-81281FF18DA9}"/>
              </a:ext>
            </a:extLst>
          </p:cNvPr>
          <p:cNvSpPr/>
          <p:nvPr/>
        </p:nvSpPr>
        <p:spPr>
          <a:xfrm>
            <a:off x="0" y="3390449"/>
            <a:ext cx="11277601" cy="1265382"/>
          </a:xfrm>
          <a:prstGeom prst="ellipse">
            <a:avLst/>
          </a:prstGeom>
          <a:noFill/>
          <a:ln w="57150" cap="flat" cmpd="sng" algn="ctr">
            <a:solidFill>
              <a:srgbClr val="FF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885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2836-67BD-BFF3-AAF0-10D0A04A789A}"/>
              </a:ext>
            </a:extLst>
          </p:cNvPr>
          <p:cNvSpPr>
            <a:spLocks noGrp="1"/>
          </p:cNvSpPr>
          <p:nvPr>
            <p:ph type="title"/>
          </p:nvPr>
        </p:nvSpPr>
        <p:spPr>
          <a:xfrm>
            <a:off x="838200" y="244137"/>
            <a:ext cx="10515600" cy="1019792"/>
          </a:xfrm>
        </p:spPr>
        <p:txBody>
          <a:bodyPr/>
          <a:lstStyle/>
          <a:p>
            <a:pPr algn="ctr"/>
            <a:r>
              <a:rPr lang="en-US" u="sng" dirty="0"/>
              <a:t>Dworkin’s argument for abortion rights</a:t>
            </a:r>
          </a:p>
        </p:txBody>
      </p:sp>
      <p:sp>
        <p:nvSpPr>
          <p:cNvPr id="3" name="Content Placeholder 2">
            <a:extLst>
              <a:ext uri="{FF2B5EF4-FFF2-40B4-BE49-F238E27FC236}">
                <a16:creationId xmlns:a16="http://schemas.microsoft.com/office/drawing/2014/main" id="{16D31566-9162-1BD6-E7C2-14303C2D2075}"/>
              </a:ext>
            </a:extLst>
          </p:cNvPr>
          <p:cNvSpPr>
            <a:spLocks noGrp="1"/>
          </p:cNvSpPr>
          <p:nvPr>
            <p:ph idx="1"/>
          </p:nvPr>
        </p:nvSpPr>
        <p:spPr>
          <a:xfrm>
            <a:off x="246017" y="1384916"/>
            <a:ext cx="10515600" cy="5228947"/>
          </a:xfrm>
        </p:spPr>
        <p:txBody>
          <a:bodyPr>
            <a:normAutofit fontScale="70000" lnSpcReduction="20000"/>
          </a:bodyPr>
          <a:lstStyle/>
          <a:p>
            <a:pPr marL="461963" indent="-452438">
              <a:buNone/>
            </a:pPr>
            <a:r>
              <a:rPr lang="en-US" sz="3400" dirty="0"/>
              <a:t>P1	A woman has a right over her own body.</a:t>
            </a:r>
          </a:p>
          <a:p>
            <a:pPr marL="461963" indent="-452438">
              <a:buNone/>
            </a:pPr>
            <a:r>
              <a:rPr lang="en-US" sz="3400" dirty="0"/>
              <a:t>P2	A right can only be overridden by a competing right or a compelling state interest.</a:t>
            </a:r>
          </a:p>
          <a:p>
            <a:pPr marL="461963" indent="-452438">
              <a:buNone/>
            </a:pPr>
            <a:r>
              <a:rPr lang="en-US" sz="3400" dirty="0"/>
              <a:t>P3	A fetus is not a constitutional person.</a:t>
            </a:r>
          </a:p>
          <a:p>
            <a:pPr marL="461963" indent="-452438">
              <a:buNone/>
            </a:pPr>
            <a:r>
              <a:rPr lang="en-US" sz="3400" dirty="0"/>
              <a:t>C1	Therefore, a fetus does not have competing rights that restrict a woman’s control over her body (derivative view).</a:t>
            </a:r>
          </a:p>
          <a:p>
            <a:pPr marL="461963" indent="-452438">
              <a:buNone/>
            </a:pPr>
            <a:r>
              <a:rPr lang="en-US" sz="3400" dirty="0"/>
              <a:t>P4	The government has an obligation to promote respect for the intrinsic value of human life (detached view).</a:t>
            </a:r>
          </a:p>
          <a:p>
            <a:pPr marL="461963" indent="-452438">
              <a:buNone/>
            </a:pPr>
            <a:r>
              <a:rPr lang="en-US" sz="3400" dirty="0"/>
              <a:t>P5	The state can promote respect for the intrinsic value of human life without prohibiting abortion.</a:t>
            </a:r>
          </a:p>
          <a:p>
            <a:pPr marL="461963" indent="-452438">
              <a:buNone/>
            </a:pPr>
            <a:r>
              <a:rPr lang="en-US" sz="3400" dirty="0"/>
              <a:t>P6	Prohibiting abortion out of respect for the intrinsic value of human life would violate our First Amendment rights.</a:t>
            </a:r>
          </a:p>
          <a:p>
            <a:pPr marL="461963" indent="-452438">
              <a:buNone/>
            </a:pPr>
            <a:r>
              <a:rPr lang="en-US" sz="3400" dirty="0"/>
              <a:t>C2	There is no compelling state interest that would justify prohibiting abortion.</a:t>
            </a:r>
          </a:p>
          <a:p>
            <a:pPr marL="461963" indent="-452438">
              <a:buNone/>
            </a:pPr>
            <a:r>
              <a:rPr lang="en-US" sz="3400" dirty="0"/>
              <a:t>C3	Therefore, the state would violate a woman’s right over her own body if it outlawed abortion.</a:t>
            </a:r>
          </a:p>
          <a:p>
            <a:endParaRPr lang="en-US" dirty="0"/>
          </a:p>
        </p:txBody>
      </p:sp>
      <p:sp>
        <p:nvSpPr>
          <p:cNvPr id="4" name="Right Brace 3">
            <a:extLst>
              <a:ext uri="{FF2B5EF4-FFF2-40B4-BE49-F238E27FC236}">
                <a16:creationId xmlns:a16="http://schemas.microsoft.com/office/drawing/2014/main" id="{774B3E05-C493-44BC-A433-B96A578AB6ED}"/>
              </a:ext>
            </a:extLst>
          </p:cNvPr>
          <p:cNvSpPr/>
          <p:nvPr/>
        </p:nvSpPr>
        <p:spPr>
          <a:xfrm>
            <a:off x="10480765" y="2862025"/>
            <a:ext cx="302623" cy="120333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ight Brace 4">
            <a:extLst>
              <a:ext uri="{FF2B5EF4-FFF2-40B4-BE49-F238E27FC236}">
                <a16:creationId xmlns:a16="http://schemas.microsoft.com/office/drawing/2014/main" id="{5B794D95-D696-4CF5-89EB-52930EBA92DE}"/>
              </a:ext>
            </a:extLst>
          </p:cNvPr>
          <p:cNvSpPr/>
          <p:nvPr/>
        </p:nvSpPr>
        <p:spPr>
          <a:xfrm>
            <a:off x="10480765" y="4186346"/>
            <a:ext cx="302624" cy="226640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72E768A-CFF1-4065-BDC5-CB90ED6180D2}"/>
              </a:ext>
            </a:extLst>
          </p:cNvPr>
          <p:cNvSpPr txBox="1"/>
          <p:nvPr/>
        </p:nvSpPr>
        <p:spPr>
          <a:xfrm>
            <a:off x="10858500" y="3109749"/>
            <a:ext cx="1333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Conflict of rights?</a:t>
            </a:r>
          </a:p>
        </p:txBody>
      </p:sp>
      <p:sp>
        <p:nvSpPr>
          <p:cNvPr id="7" name="TextBox 6">
            <a:extLst>
              <a:ext uri="{FF2B5EF4-FFF2-40B4-BE49-F238E27FC236}">
                <a16:creationId xmlns:a16="http://schemas.microsoft.com/office/drawing/2014/main" id="{82231152-488A-4A9A-900F-5529D0E72368}"/>
              </a:ext>
            </a:extLst>
          </p:cNvPr>
          <p:cNvSpPr txBox="1"/>
          <p:nvPr/>
        </p:nvSpPr>
        <p:spPr>
          <a:xfrm>
            <a:off x="10811691" y="4811717"/>
            <a:ext cx="13803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Compelling state interest?</a:t>
            </a:r>
          </a:p>
        </p:txBody>
      </p:sp>
    </p:spTree>
    <p:extLst>
      <p:ext uri="{BB962C8B-B14F-4D97-AF65-F5344CB8AC3E}">
        <p14:creationId xmlns:p14="http://schemas.microsoft.com/office/powerpoint/2010/main" val="328480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AFA1-8136-840E-059A-543DBBB33701}"/>
              </a:ext>
            </a:extLst>
          </p:cNvPr>
          <p:cNvSpPr>
            <a:spLocks noGrp="1"/>
          </p:cNvSpPr>
          <p:nvPr>
            <p:ph type="title"/>
          </p:nvPr>
        </p:nvSpPr>
        <p:spPr>
          <a:xfrm>
            <a:off x="188976" y="81661"/>
            <a:ext cx="5145025" cy="1052797"/>
          </a:xfrm>
        </p:spPr>
        <p:txBody>
          <a:bodyPr/>
          <a:lstStyle/>
          <a:p>
            <a:r>
              <a:rPr lang="en-US" i="1" dirty="0"/>
              <a:t>Roe v. Wade</a:t>
            </a:r>
            <a:r>
              <a:rPr lang="en-US" dirty="0"/>
              <a:t> (1973)</a:t>
            </a:r>
            <a:endParaRPr lang="en-US" i="1" dirty="0"/>
          </a:p>
        </p:txBody>
      </p:sp>
      <p:sp>
        <p:nvSpPr>
          <p:cNvPr id="3" name="Content Placeholder 2">
            <a:extLst>
              <a:ext uri="{FF2B5EF4-FFF2-40B4-BE49-F238E27FC236}">
                <a16:creationId xmlns:a16="http://schemas.microsoft.com/office/drawing/2014/main" id="{CC60D92D-8430-591F-87EC-04FCB6B4E5F2}"/>
              </a:ext>
            </a:extLst>
          </p:cNvPr>
          <p:cNvSpPr>
            <a:spLocks noGrp="1"/>
          </p:cNvSpPr>
          <p:nvPr>
            <p:ph idx="1"/>
          </p:nvPr>
        </p:nvSpPr>
        <p:spPr>
          <a:xfrm>
            <a:off x="271272" y="1024129"/>
            <a:ext cx="6504432" cy="5687568"/>
          </a:xfrm>
        </p:spPr>
        <p:txBody>
          <a:bodyPr>
            <a:normAutofit fontScale="85000" lnSpcReduction="20000"/>
          </a:bodyPr>
          <a:lstStyle/>
          <a:p>
            <a:r>
              <a:rPr lang="en-US" dirty="0"/>
              <a:t>Right to privacy implied by …</a:t>
            </a:r>
          </a:p>
          <a:p>
            <a:pPr lvl="1"/>
            <a:r>
              <a:rPr lang="en-US" dirty="0"/>
              <a:t>14th Amendment: “nor shall any State deprive any person of life, liberty, or property, without the due process of law” (Due Process Clause).</a:t>
            </a:r>
          </a:p>
          <a:p>
            <a:pPr lvl="1"/>
            <a:r>
              <a:rPr lang="en-US" dirty="0"/>
              <a:t>9th Amendment: “The enumeration in the Constitution, of certain rights shall not be construed to deny or disparage others retained by the people.”</a:t>
            </a:r>
          </a:p>
          <a:p>
            <a:r>
              <a:rPr lang="en-US" dirty="0"/>
              <a:t>Government can limit privacy rights when there is a “compelling state interest”</a:t>
            </a:r>
          </a:p>
          <a:p>
            <a:pPr lvl="1"/>
            <a:r>
              <a:rPr lang="en-US" dirty="0"/>
              <a:t>First trimester: No/little regulation</a:t>
            </a:r>
          </a:p>
          <a:p>
            <a:pPr lvl="1"/>
            <a:r>
              <a:rPr lang="en-US" dirty="0"/>
              <a:t>Second trimester: Regulation to protect mother’s life</a:t>
            </a:r>
          </a:p>
          <a:p>
            <a:pPr lvl="1"/>
            <a:r>
              <a:rPr lang="en-US" dirty="0"/>
              <a:t>Point of viability (24-28 weeks): Regulation to protect fetus</a:t>
            </a:r>
          </a:p>
          <a:p>
            <a:endParaRPr lang="en-US" dirty="0"/>
          </a:p>
        </p:txBody>
      </p:sp>
      <p:pic>
        <p:nvPicPr>
          <p:cNvPr id="4" name="Picture 3">
            <a:extLst>
              <a:ext uri="{FF2B5EF4-FFF2-40B4-BE49-F238E27FC236}">
                <a16:creationId xmlns:a16="http://schemas.microsoft.com/office/drawing/2014/main" id="{816A3197-196A-83CF-B6AD-4A7AE08ED365}"/>
              </a:ext>
            </a:extLst>
          </p:cNvPr>
          <p:cNvPicPr>
            <a:picLocks noChangeAspect="1"/>
          </p:cNvPicPr>
          <p:nvPr/>
        </p:nvPicPr>
        <p:blipFill>
          <a:blip r:embed="rId2"/>
          <a:stretch>
            <a:fillRect/>
          </a:stretch>
        </p:blipFill>
        <p:spPr>
          <a:xfrm>
            <a:off x="6858000" y="81661"/>
            <a:ext cx="5230368" cy="2941210"/>
          </a:xfrm>
          <a:prstGeom prst="rect">
            <a:avLst/>
          </a:prstGeom>
        </p:spPr>
      </p:pic>
      <p:sp>
        <p:nvSpPr>
          <p:cNvPr id="5" name="Title 1">
            <a:extLst>
              <a:ext uri="{FF2B5EF4-FFF2-40B4-BE49-F238E27FC236}">
                <a16:creationId xmlns:a16="http://schemas.microsoft.com/office/drawing/2014/main" id="{A459633E-564C-9D23-A665-2D1EEAA5DA76}"/>
              </a:ext>
            </a:extLst>
          </p:cNvPr>
          <p:cNvSpPr txBox="1">
            <a:spLocks/>
          </p:cNvSpPr>
          <p:nvPr/>
        </p:nvSpPr>
        <p:spPr>
          <a:xfrm>
            <a:off x="7127748" y="3775234"/>
            <a:ext cx="4792980" cy="105279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a:t>Planned Parenthood v. Casey </a:t>
            </a:r>
            <a:r>
              <a:rPr lang="en-US" dirty="0"/>
              <a:t>(1992)</a:t>
            </a:r>
            <a:endParaRPr lang="en-US" i="1" dirty="0"/>
          </a:p>
        </p:txBody>
      </p:sp>
      <p:sp>
        <p:nvSpPr>
          <p:cNvPr id="6" name="Content Placeholder 2">
            <a:extLst>
              <a:ext uri="{FF2B5EF4-FFF2-40B4-BE49-F238E27FC236}">
                <a16:creationId xmlns:a16="http://schemas.microsoft.com/office/drawing/2014/main" id="{8E09D6E1-CDFD-A6FE-EEF9-DE918447C59C}"/>
              </a:ext>
            </a:extLst>
          </p:cNvPr>
          <p:cNvSpPr txBox="1">
            <a:spLocks/>
          </p:cNvSpPr>
          <p:nvPr/>
        </p:nvSpPr>
        <p:spPr>
          <a:xfrm>
            <a:off x="7046976" y="4828031"/>
            <a:ext cx="5041392" cy="1883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Reaffirmed “essential holding” of </a:t>
            </a:r>
            <a:r>
              <a:rPr lang="en-US" i="1" dirty="0"/>
              <a:t>Roe</a:t>
            </a:r>
            <a:endParaRPr lang="en-US" dirty="0"/>
          </a:p>
          <a:p>
            <a:r>
              <a:rPr lang="en-US" dirty="0"/>
              <a:t>Strict scrutiny test </a:t>
            </a:r>
            <a:r>
              <a:rPr lang="en-US" dirty="0">
                <a:sym typeface="Wingdings" panose="05000000000000000000" pitchFamily="2" charset="2"/>
              </a:rPr>
              <a:t> Undue burden standard</a:t>
            </a:r>
            <a:endParaRPr lang="en-US" dirty="0"/>
          </a:p>
        </p:txBody>
      </p:sp>
      <p:cxnSp>
        <p:nvCxnSpPr>
          <p:cNvPr id="8" name="Straight Connector 7">
            <a:extLst>
              <a:ext uri="{FF2B5EF4-FFF2-40B4-BE49-F238E27FC236}">
                <a16:creationId xmlns:a16="http://schemas.microsoft.com/office/drawing/2014/main" id="{04194CBC-6EEF-8B48-8ECA-117446CCB28F}"/>
              </a:ext>
            </a:extLst>
          </p:cNvPr>
          <p:cNvCxnSpPr/>
          <p:nvPr/>
        </p:nvCxnSpPr>
        <p:spPr>
          <a:xfrm>
            <a:off x="6858000" y="3584448"/>
            <a:ext cx="0" cy="285292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2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714A-F326-A84C-FD5B-B22D9C6FB316}"/>
              </a:ext>
            </a:extLst>
          </p:cNvPr>
          <p:cNvSpPr>
            <a:spLocks noGrp="1"/>
          </p:cNvSpPr>
          <p:nvPr>
            <p:ph type="title"/>
          </p:nvPr>
        </p:nvSpPr>
        <p:spPr>
          <a:xfrm>
            <a:off x="609600" y="0"/>
            <a:ext cx="10972800" cy="891267"/>
          </a:xfrm>
        </p:spPr>
        <p:txBody>
          <a:bodyPr>
            <a:normAutofit fontScale="90000"/>
          </a:bodyPr>
          <a:lstStyle/>
          <a:p>
            <a:r>
              <a:rPr lang="en-US" u="sng" dirty="0"/>
              <a:t>Scalia’s argument for textualism and originalism</a:t>
            </a:r>
          </a:p>
        </p:txBody>
      </p:sp>
      <p:sp>
        <p:nvSpPr>
          <p:cNvPr id="3" name="Content Placeholder 2">
            <a:extLst>
              <a:ext uri="{FF2B5EF4-FFF2-40B4-BE49-F238E27FC236}">
                <a16:creationId xmlns:a16="http://schemas.microsoft.com/office/drawing/2014/main" id="{6B3498D5-899B-5007-0F0F-29D626026261}"/>
              </a:ext>
            </a:extLst>
          </p:cNvPr>
          <p:cNvSpPr>
            <a:spLocks noGrp="1"/>
          </p:cNvSpPr>
          <p:nvPr>
            <p:ph idx="1"/>
          </p:nvPr>
        </p:nvSpPr>
        <p:spPr>
          <a:xfrm>
            <a:off x="609600" y="891267"/>
            <a:ext cx="10972800" cy="5034045"/>
          </a:xfrm>
        </p:spPr>
        <p:txBody>
          <a:bodyPr>
            <a:normAutofit/>
          </a:bodyPr>
          <a:lstStyle/>
          <a:p>
            <a:pPr marL="914400" indent="-914400">
              <a:buNone/>
            </a:pPr>
            <a:r>
              <a:rPr lang="en-US" sz="2800" dirty="0"/>
              <a:t>P1	We need a rule for interpreting laws and the Constitution.</a:t>
            </a:r>
          </a:p>
          <a:p>
            <a:pPr marL="914400" indent="-914400">
              <a:buNone/>
            </a:pPr>
            <a:r>
              <a:rPr lang="en-US" sz="2800" dirty="0"/>
              <a:t>P2	Options for interpreting laws and the Constitution include appeals to judicial discretion, legislative history, legislative intent, and textualism and originalism.</a:t>
            </a:r>
          </a:p>
          <a:p>
            <a:pPr marL="914400" indent="-914400">
              <a:buNone/>
            </a:pPr>
            <a:r>
              <a:rPr lang="en-US" sz="2800" dirty="0"/>
              <a:t>P3	Judicial discretion does not provide a rule.</a:t>
            </a:r>
          </a:p>
          <a:p>
            <a:pPr marL="914400" indent="-914400">
              <a:buNone/>
            </a:pPr>
            <a:r>
              <a:rPr lang="en-US" sz="2800" dirty="0"/>
              <a:t>P3	Legislative history does not provide a rule.</a:t>
            </a:r>
          </a:p>
          <a:p>
            <a:pPr marL="914400" indent="-914400">
              <a:buNone/>
            </a:pPr>
            <a:r>
              <a:rPr lang="en-US" sz="2800" dirty="0"/>
              <a:t>P4	Legislative intent does not provide a rule.</a:t>
            </a:r>
          </a:p>
          <a:p>
            <a:pPr marL="914400" indent="-914400">
              <a:buNone/>
            </a:pPr>
            <a:r>
              <a:rPr lang="en-US" sz="2800" dirty="0"/>
              <a:t>C1	Only textualism and originalism provide a rule.</a:t>
            </a:r>
          </a:p>
          <a:p>
            <a:pPr marL="914400" indent="-914400">
              <a:buNone/>
            </a:pPr>
            <a:r>
              <a:rPr lang="en-US" sz="2800" dirty="0"/>
              <a:t>C2	Therefore, we need textualism and originalism to interpret laws and the Constitution.</a:t>
            </a:r>
          </a:p>
          <a:p>
            <a:endParaRPr lang="en-US" dirty="0"/>
          </a:p>
        </p:txBody>
      </p:sp>
      <p:sp>
        <p:nvSpPr>
          <p:cNvPr id="4" name="TextBox 3">
            <a:extLst>
              <a:ext uri="{FF2B5EF4-FFF2-40B4-BE49-F238E27FC236}">
                <a16:creationId xmlns:a16="http://schemas.microsoft.com/office/drawing/2014/main" id="{9A30992A-3D67-1410-D518-D0308C0BDC03}"/>
              </a:ext>
            </a:extLst>
          </p:cNvPr>
          <p:cNvSpPr txBox="1"/>
          <p:nvPr/>
        </p:nvSpPr>
        <p:spPr>
          <a:xfrm>
            <a:off x="1542894" y="5966733"/>
            <a:ext cx="9229321" cy="523220"/>
          </a:xfrm>
          <a:prstGeom prst="rect">
            <a:avLst/>
          </a:prstGeom>
          <a:noFill/>
        </p:spPr>
        <p:txBody>
          <a:bodyPr wrap="none" rtlCol="0">
            <a:spAutoFit/>
          </a:bodyPr>
          <a:lstStyle/>
          <a:p>
            <a:r>
              <a:rPr lang="en-US" sz="2800" dirty="0">
                <a:solidFill>
                  <a:srgbClr val="FF0000"/>
                </a:solidFill>
              </a:rPr>
              <a:t>Abortion? “The Constitution says absolutely nothing about it.”</a:t>
            </a:r>
          </a:p>
        </p:txBody>
      </p:sp>
    </p:spTree>
    <p:extLst>
      <p:ext uri="{BB962C8B-B14F-4D97-AF65-F5344CB8AC3E}">
        <p14:creationId xmlns:p14="http://schemas.microsoft.com/office/powerpoint/2010/main" val="74510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A380-DD8C-188F-2C0A-7184D0A92A9F}"/>
              </a:ext>
            </a:extLst>
          </p:cNvPr>
          <p:cNvSpPr>
            <a:spLocks noGrp="1"/>
          </p:cNvSpPr>
          <p:nvPr>
            <p:ph type="title"/>
          </p:nvPr>
        </p:nvSpPr>
        <p:spPr>
          <a:xfrm>
            <a:off x="152400" y="1207443"/>
            <a:ext cx="6998208" cy="1578864"/>
          </a:xfrm>
        </p:spPr>
        <p:txBody>
          <a:bodyPr/>
          <a:lstStyle/>
          <a:p>
            <a:pPr algn="l"/>
            <a:r>
              <a:rPr lang="en-US" sz="4000" i="1" dirty="0">
                <a:latin typeface="Calibri Light" panose="020F0302020204030204" pitchFamily="34" charset="0"/>
                <a:ea typeface="Calibri Light" panose="020F0302020204030204" pitchFamily="34" charset="0"/>
                <a:cs typeface="Calibri Light" panose="020F0302020204030204" pitchFamily="34" charset="0"/>
              </a:rPr>
              <a:t>Dobbs v. Jackson Women’s Health Organization </a:t>
            </a:r>
            <a:r>
              <a:rPr lang="en-US" sz="4000" dirty="0">
                <a:latin typeface="Calibri Light" panose="020F0302020204030204" pitchFamily="34" charset="0"/>
                <a:ea typeface="Calibri Light" panose="020F0302020204030204" pitchFamily="34" charset="0"/>
                <a:cs typeface="Calibri Light" panose="020F0302020204030204" pitchFamily="34" charset="0"/>
              </a:rPr>
              <a:t>(2022)</a:t>
            </a:r>
          </a:p>
        </p:txBody>
      </p:sp>
      <p:sp>
        <p:nvSpPr>
          <p:cNvPr id="3" name="Content Placeholder 2">
            <a:extLst>
              <a:ext uri="{FF2B5EF4-FFF2-40B4-BE49-F238E27FC236}">
                <a16:creationId xmlns:a16="http://schemas.microsoft.com/office/drawing/2014/main" id="{3F29EA2A-B915-DF7A-0F6E-D00D8AE6C531}"/>
              </a:ext>
            </a:extLst>
          </p:cNvPr>
          <p:cNvSpPr>
            <a:spLocks noGrp="1"/>
          </p:cNvSpPr>
          <p:nvPr>
            <p:ph idx="1"/>
          </p:nvPr>
        </p:nvSpPr>
        <p:spPr>
          <a:xfrm>
            <a:off x="152400" y="2939142"/>
            <a:ext cx="11811000" cy="3287921"/>
          </a:xfrm>
        </p:spPr>
        <p:txBody>
          <a:bodyPr/>
          <a:lstStyle/>
          <a:p>
            <a:pPr marL="514350" indent="-51435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No right to privacy/abortion in the Constitution</a:t>
            </a:r>
          </a:p>
          <a:p>
            <a:pPr marL="857250"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t>
            </a:r>
            <a:r>
              <a:rPr lang="en-US" i="1" dirty="0">
                <a:latin typeface="Calibri" panose="020F0502020204030204" pitchFamily="34" charset="0"/>
                <a:ea typeface="Calibri" panose="020F0502020204030204" pitchFamily="34" charset="0"/>
                <a:cs typeface="Calibri" panose="020F0502020204030204" pitchFamily="34" charset="0"/>
              </a:rPr>
              <a:t>Roe</a:t>
            </a:r>
            <a:r>
              <a:rPr lang="en-US" dirty="0">
                <a:latin typeface="Calibri" panose="020F0502020204030204" pitchFamily="34" charset="0"/>
                <a:ea typeface="Calibri" panose="020F0502020204030204" pitchFamily="34" charset="0"/>
                <a:cs typeface="Calibri" panose="020F0502020204030204" pitchFamily="34" charset="0"/>
              </a:rPr>
              <a:t> … held that the abortion right, which is not mentioned in the Constitution, is part of the right to privacy, which is also not mentioned.”</a:t>
            </a:r>
          </a:p>
          <a:p>
            <a:pPr marL="514350" indent="-51435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Due Process Clause of the 14th Amendment?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1" indent="-5143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“Not deeply rooted in the Nation’s history and traditions”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914400" lvl="1" indent="-5143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Not essential to the country’s “scheme of ordered liberty”</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410C6C4-2C8B-34E1-6FBB-56F06D9DE504}"/>
              </a:ext>
            </a:extLst>
          </p:cNvPr>
          <p:cNvPicPr>
            <a:picLocks noChangeAspect="1"/>
          </p:cNvPicPr>
          <p:nvPr/>
        </p:nvPicPr>
        <p:blipFill>
          <a:blip r:embed="rId2"/>
          <a:stretch>
            <a:fillRect/>
          </a:stretch>
        </p:blipFill>
        <p:spPr>
          <a:xfrm>
            <a:off x="7541222" y="84413"/>
            <a:ext cx="4534954" cy="2549059"/>
          </a:xfrm>
          <a:prstGeom prst="rect">
            <a:avLst/>
          </a:prstGeom>
        </p:spPr>
      </p:pic>
    </p:spTree>
    <p:extLst>
      <p:ext uri="{BB962C8B-B14F-4D97-AF65-F5344CB8AC3E}">
        <p14:creationId xmlns:p14="http://schemas.microsoft.com/office/powerpoint/2010/main" val="309424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7B3A-E6AD-7621-A681-AE78F42E84D6}"/>
              </a:ext>
            </a:extLst>
          </p:cNvPr>
          <p:cNvSpPr>
            <a:spLocks noGrp="1"/>
          </p:cNvSpPr>
          <p:nvPr>
            <p:ph type="title"/>
          </p:nvPr>
        </p:nvSpPr>
        <p:spPr>
          <a:xfrm>
            <a:off x="609600" y="100902"/>
            <a:ext cx="10972800" cy="996378"/>
          </a:xfrm>
        </p:spPr>
        <p:txBody>
          <a:bodyPr/>
          <a:lstStyle/>
          <a:p>
            <a:r>
              <a:rPr lang="en-US" dirty="0"/>
              <a:t>Clinicians’ obligations</a:t>
            </a:r>
          </a:p>
        </p:txBody>
      </p:sp>
      <p:sp>
        <p:nvSpPr>
          <p:cNvPr id="3" name="Content Placeholder 2">
            <a:extLst>
              <a:ext uri="{FF2B5EF4-FFF2-40B4-BE49-F238E27FC236}">
                <a16:creationId xmlns:a16="http://schemas.microsoft.com/office/drawing/2014/main" id="{9BC3D225-13BA-049E-AF71-8A54C6ED7DAD}"/>
              </a:ext>
            </a:extLst>
          </p:cNvPr>
          <p:cNvSpPr>
            <a:spLocks noGrp="1"/>
          </p:cNvSpPr>
          <p:nvPr>
            <p:ph idx="1"/>
          </p:nvPr>
        </p:nvSpPr>
        <p:spPr>
          <a:xfrm>
            <a:off x="609600" y="1024128"/>
            <a:ext cx="10972800" cy="5660135"/>
          </a:xfrm>
        </p:spPr>
        <p:txBody>
          <a:bodyPr/>
          <a:lstStyle/>
          <a:p>
            <a:r>
              <a:rPr lang="en-US" dirty="0"/>
              <a:t>Hippocratic Oath: Unclear</a:t>
            </a:r>
          </a:p>
          <a:p>
            <a:r>
              <a:rPr lang="en-US" dirty="0"/>
              <a:t>American Medical Association</a:t>
            </a:r>
          </a:p>
          <a:p>
            <a:pPr marL="457200" lvl="1" indent="0">
              <a:buNone/>
            </a:pPr>
            <a:r>
              <a:rPr lang="en-US" sz="2400" dirty="0"/>
              <a:t>“Abortion is a safe and common medical procedure, about which thoughtful individuals hold diverging, yet equally deeply held and well-considered perspectives. Like all health care decisions, a decision to terminate a pregnancy should be made privately within the relationship of trust between patient and physician in keeping with the patient’s unique values and needs and the physician’s best professional judgment” (Code of Medical Ethics, 4.2.7).</a:t>
            </a:r>
          </a:p>
          <a:p>
            <a:r>
              <a:rPr lang="en-US" dirty="0"/>
              <a:t>What counts as a threat to the pregnant woman’s life?</a:t>
            </a:r>
          </a:p>
          <a:p>
            <a:pPr lvl="1"/>
            <a:r>
              <a:rPr lang="en-US" sz="2400" dirty="0"/>
              <a:t>Vague standards where abortion is outlawed</a:t>
            </a:r>
          </a:p>
          <a:p>
            <a:pPr lvl="1"/>
            <a:r>
              <a:rPr lang="en-US" sz="2400" i="1" dirty="0"/>
              <a:t>Zurawski v. State of Texas</a:t>
            </a:r>
          </a:p>
          <a:p>
            <a:pPr lvl="1"/>
            <a:r>
              <a:rPr lang="en-US" sz="2400" dirty="0"/>
              <a:t>Other health risks</a:t>
            </a:r>
          </a:p>
        </p:txBody>
      </p:sp>
    </p:spTree>
    <p:extLst>
      <p:ext uri="{BB962C8B-B14F-4D97-AF65-F5344CB8AC3E}">
        <p14:creationId xmlns:p14="http://schemas.microsoft.com/office/powerpoint/2010/main" val="25964893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1715668F6654A84B050516820A01E" ma:contentTypeVersion="14" ma:contentTypeDescription="Create a new document." ma:contentTypeScope="" ma:versionID="4feada6d848273257f372c6f4e2698f5">
  <xsd:schema xmlns:xsd="http://www.w3.org/2001/XMLSchema" xmlns:xs="http://www.w3.org/2001/XMLSchema" xmlns:p="http://schemas.microsoft.com/office/2006/metadata/properties" xmlns:ns2="141ccd18-d83e-4bed-9525-04fdd4fc676e" xmlns:ns3="c43f696e-320a-443d-b9e7-bf7ccdd1ea5a" targetNamespace="http://schemas.microsoft.com/office/2006/metadata/properties" ma:root="true" ma:fieldsID="4121604b9227acdf4c71d3ec12fea064" ns2:_="" ns3:_="">
    <xsd:import namespace="141ccd18-d83e-4bed-9525-04fdd4fc676e"/>
    <xsd:import namespace="c43f696e-320a-443d-b9e7-bf7ccdd1ea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ccd18-d83e-4bed-9525-04fdd4fc67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e457497-ed84-42a9-879f-f33eea52321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3f696e-320a-443d-b9e7-bf7ccdd1ea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ca262ce-f239-41cc-9d0e-e2c2d71a2fcd}" ma:internalName="TaxCatchAll" ma:showField="CatchAllData" ma:web="c43f696e-320a-443d-b9e7-bf7ccdd1ea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3f696e-320a-443d-b9e7-bf7ccdd1ea5a" xsi:nil="true"/>
    <lcf76f155ced4ddcb4097134ff3c332f xmlns="141ccd18-d83e-4bed-9525-04fdd4fc67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205967-C55A-4629-A5E7-83ACC9CCD6C4}"/>
</file>

<file path=customXml/itemProps2.xml><?xml version="1.0" encoding="utf-8"?>
<ds:datastoreItem xmlns:ds="http://schemas.openxmlformats.org/officeDocument/2006/customXml" ds:itemID="{EFD2FB7A-9C88-4546-839D-9D86A983D020}"/>
</file>

<file path=customXml/itemProps3.xml><?xml version="1.0" encoding="utf-8"?>
<ds:datastoreItem xmlns:ds="http://schemas.openxmlformats.org/officeDocument/2006/customXml" ds:itemID="{2C334F60-22D1-4D45-8D01-82393F6FA7FC}"/>
</file>

<file path=docProps/app.xml><?xml version="1.0" encoding="utf-8"?>
<Properties xmlns="http://schemas.openxmlformats.org/officeDocument/2006/extended-properties" xmlns:vt="http://schemas.openxmlformats.org/officeDocument/2006/docPropsVTypes">
  <Template/>
  <TotalTime>89</TotalTime>
  <Words>1281</Words>
  <Application>Microsoft Office PowerPoint</Application>
  <PresentationFormat>Widescreen</PresentationFormat>
  <Paragraphs>106</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Wingdings</vt:lpstr>
      <vt:lpstr>2_Office Theme</vt:lpstr>
      <vt:lpstr>Chapter 5 The Ethics and Legality of Abortion</vt:lpstr>
      <vt:lpstr>The traditional anti-abortion argument</vt:lpstr>
      <vt:lpstr>The traditional anti-abortion argument</vt:lpstr>
      <vt:lpstr>The traditional anti-abortion argument</vt:lpstr>
      <vt:lpstr>Dworkin’s argument for abortion rights</vt:lpstr>
      <vt:lpstr>Roe v. Wade (1973)</vt:lpstr>
      <vt:lpstr>Scalia’s argument for textualism and originalism</vt:lpstr>
      <vt:lpstr>Dobbs v. Jackson Women’s Health Organization (2022)</vt:lpstr>
      <vt:lpstr>Clinicians’ obligations</vt:lpstr>
      <vt:lpstr>Legality of abortion outside the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Altman</dc:creator>
  <cp:lastModifiedBy>Matthew Altman</cp:lastModifiedBy>
  <cp:revision>10</cp:revision>
  <dcterms:created xsi:type="dcterms:W3CDTF">2025-03-16T20:15:08Z</dcterms:created>
  <dcterms:modified xsi:type="dcterms:W3CDTF">2025-06-26T17:27:24Z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0x0101005261715668F6654A84B050516820A01E</vt:lpwstr>
  </property>
</Properties>
</file>