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84" r:id="rId2"/>
    <p:sldId id="285" r:id="rId3"/>
    <p:sldId id="286" r:id="rId4"/>
    <p:sldId id="287" r:id="rId5"/>
    <p:sldId id="288" r:id="rId6"/>
    <p:sldId id="289" r:id="rId7"/>
    <p:sldId id="290" r:id="rId8"/>
    <p:sldId id="291" r:id="rId9"/>
    <p:sldId id="292" r:id="rId10"/>
    <p:sldId id="293" r:id="rId11"/>
    <p:sldId id="294" r:id="rId12"/>
    <p:sldId id="295" r:id="rId13"/>
    <p:sldId id="297" r:id="rId14"/>
    <p:sldId id="296" r:id="rId15"/>
    <p:sldId id="300" r:id="rId16"/>
    <p:sldId id="298"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CF28A-DA76-4EEA-BD2D-F22F9F108638}"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4961C-33EE-4CE9-A177-3461E7E7B37E}" type="slidenum">
              <a:rPr lang="en-US" smtClean="0"/>
              <a:t>‹#›</a:t>
            </a:fld>
            <a:endParaRPr lang="en-US"/>
          </a:p>
        </p:txBody>
      </p:sp>
    </p:spTree>
    <p:extLst>
      <p:ext uri="{BB962C8B-B14F-4D97-AF65-F5344CB8AC3E}">
        <p14:creationId xmlns:p14="http://schemas.microsoft.com/office/powerpoint/2010/main" val="70797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4961C-33EE-4CE9-A177-3461E7E7B37E}" type="slidenum">
              <a:rPr lang="en-US" smtClean="0"/>
              <a:t>11</a:t>
            </a:fld>
            <a:endParaRPr lang="en-US"/>
          </a:p>
        </p:txBody>
      </p:sp>
    </p:spTree>
    <p:extLst>
      <p:ext uri="{BB962C8B-B14F-4D97-AF65-F5344CB8AC3E}">
        <p14:creationId xmlns:p14="http://schemas.microsoft.com/office/powerpoint/2010/main" val="108949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A7CB3-6FBE-4B72-1B8D-99B4D4ED2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DC0DF-0FE4-0798-DE9C-FDBD42615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BF8C9-D25C-B70A-8BD7-9905BE6F55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865A67-E606-6A1D-F017-DA24E9660586}"/>
              </a:ext>
            </a:extLst>
          </p:cNvPr>
          <p:cNvSpPr>
            <a:spLocks noGrp="1"/>
          </p:cNvSpPr>
          <p:nvPr>
            <p:ph type="sldNum" sz="quarter" idx="5"/>
          </p:nvPr>
        </p:nvSpPr>
        <p:spPr/>
        <p:txBody>
          <a:bodyPr/>
          <a:lstStyle/>
          <a:p>
            <a:fld id="{B7E4961C-33EE-4CE9-A177-3461E7E7B37E}" type="slidenum">
              <a:rPr lang="en-US" smtClean="0"/>
              <a:t>13</a:t>
            </a:fld>
            <a:endParaRPr lang="en-US"/>
          </a:p>
        </p:txBody>
      </p:sp>
    </p:spTree>
    <p:extLst>
      <p:ext uri="{BB962C8B-B14F-4D97-AF65-F5344CB8AC3E}">
        <p14:creationId xmlns:p14="http://schemas.microsoft.com/office/powerpoint/2010/main" val="169403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E9FDA-F2EA-CF4B-BDC2-071CFF929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38450-84B4-8F35-5F84-FAA1A8D8B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FEFF1-D2CC-5C63-5FB8-EE02DBD6E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0AFDC6-37C7-19AA-8A74-F72B8CB2025F}"/>
              </a:ext>
            </a:extLst>
          </p:cNvPr>
          <p:cNvSpPr>
            <a:spLocks noGrp="1"/>
          </p:cNvSpPr>
          <p:nvPr>
            <p:ph type="sldNum" sz="quarter" idx="5"/>
          </p:nvPr>
        </p:nvSpPr>
        <p:spPr/>
        <p:txBody>
          <a:bodyPr/>
          <a:lstStyle/>
          <a:p>
            <a:fld id="{B7E4961C-33EE-4CE9-A177-3461E7E7B37E}" type="slidenum">
              <a:rPr lang="en-US" smtClean="0"/>
              <a:t>15</a:t>
            </a:fld>
            <a:endParaRPr lang="en-US"/>
          </a:p>
        </p:txBody>
      </p:sp>
    </p:spTree>
    <p:extLst>
      <p:ext uri="{BB962C8B-B14F-4D97-AF65-F5344CB8AC3E}">
        <p14:creationId xmlns:p14="http://schemas.microsoft.com/office/powerpoint/2010/main" val="336761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0CAB-1679-79F4-439B-B0BB01170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E8743-7181-8C77-8D24-EEF5842DA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50A4D-4BB8-8E12-0359-B32C81F962B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4BF64A13-3595-CF3C-3AF0-FCAAA20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5B5EC-53B8-2DD1-9644-5C4ABCEBEEC0}"/>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2900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B4AE-C718-3387-361B-544F61797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FEBE9-462E-697B-722B-8FEB3891E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83FBE-6E7D-2C00-1D5C-82B3894618E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95C9F18-6894-EC24-13E5-2150AC5E9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1F1D0-47A8-85C8-6DF7-1CC122182AE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3110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79A5D-2A87-A6B0-7B2E-995CF30A9B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98A94-747B-3334-096E-0F8C0A0C4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A601-DA1B-1821-279A-FBC1A2F2BD8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DBA9CFE7-9080-1C37-8F7E-9FDA14A2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0757-3BED-81F9-8003-7AC832D46024}"/>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5665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3585-952E-53DE-B6B7-A94516AC7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33F4C-7FB8-8AE2-DF7A-249BE7455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646AE-6F4B-5AF9-2448-9905124BB96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E880F493-7F6B-F126-9DC2-13CD0F525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C4C8-86B1-6932-16E0-EC476D424F6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82625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58B8-2586-A299-7FBC-E1841FA81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6297F-820F-26E0-934D-B839209B7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2347F-66E0-DB8F-03BD-A3B5F3B54B7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E1E2848-FC6D-D16B-19A0-1C0C85D53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AE33-6B38-09F5-3F9B-F5B7BF368EB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42511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9B9E-FDDE-DA09-1013-B7347C7D9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48C54-C348-D948-CA7D-F96048FFC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486F0-0666-E7FC-B646-4427C3D76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CDCA6-9341-8261-0702-1A230CBE5872}"/>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45FBED63-40F1-F2F8-4AB8-2119B04C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E3BEE-AFCE-13DE-5AA7-B882CB4543A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313916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4C32-AFF0-47EC-7016-457CE7DCB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96963-4BC2-0E83-9C6B-D53922F3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A7E6-58ED-87BF-A307-BE87DD0D3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8ECF4-0A31-7CEF-3B99-FBDFB171B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67C4D-42DF-3CF2-265E-C1BAFAC965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2FB14-8D43-1F29-B432-D8D6CBA19DD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8" name="Footer Placeholder 7">
            <a:extLst>
              <a:ext uri="{FF2B5EF4-FFF2-40B4-BE49-F238E27FC236}">
                <a16:creationId xmlns:a16="http://schemas.microsoft.com/office/drawing/2014/main" id="{40542E25-2BAA-ADA4-CA01-A36FD015B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ABE7D-1331-7281-1836-86D5B5AFC4BD}"/>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51784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69F6-BD4B-AB23-39B8-E2264C445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783BEF-D945-FB70-4F7B-889DFE34177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4" name="Footer Placeholder 3">
            <a:extLst>
              <a:ext uri="{FF2B5EF4-FFF2-40B4-BE49-F238E27FC236}">
                <a16:creationId xmlns:a16="http://schemas.microsoft.com/office/drawing/2014/main" id="{963CEE35-8416-2DBB-AA9D-C2494E670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0A07D-53E1-3E61-05EA-0F09660D3AB5}"/>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88271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28E1A-17FB-30CF-7AB1-3D148344C88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3" name="Footer Placeholder 2">
            <a:extLst>
              <a:ext uri="{FF2B5EF4-FFF2-40B4-BE49-F238E27FC236}">
                <a16:creationId xmlns:a16="http://schemas.microsoft.com/office/drawing/2014/main" id="{BA0648CF-FC54-A1DA-0D72-92AD0377D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1E55BF-B090-B06F-3588-512660F4819E}"/>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7334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74CA-8922-4859-C096-592D646B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7E73B-E1D0-7D99-C856-463C4658A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3E5FF-4795-38F3-226E-C50E2CDE1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1A00-1786-3798-8868-9D983033E86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BAEAC1AD-9EB6-B113-5B5A-67A0BD27A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8DF11-8801-5F09-961B-407E8A567C38}"/>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10160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C117-37AD-1808-D733-69A28722E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33C1D-4C14-427C-05F7-9CCDA00E3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EB192-64B1-5E68-D46C-D8924E36A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4E5CB-0D3C-2524-EFC6-90211ECD367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DC598128-5B66-0BBE-0C2A-9745740DF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68251-440B-9E6E-C82B-433FAAF49EAF}"/>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44400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C8F16-1343-1564-26DF-53E92F55F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85B95-5F50-9EDA-110D-C581896F9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3CC5D-D3A4-B8FB-A86B-368293FE4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07BABF07-AFBE-2518-1433-C7A013C3B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91D26-B2DD-4044-21A8-AF24B1807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84F20-5721-4D0A-BE30-4B5FA0DE47B0}" type="slidenum">
              <a:rPr lang="en-US" smtClean="0"/>
              <a:t>‹#›</a:t>
            </a:fld>
            <a:endParaRPr lang="en-US"/>
          </a:p>
        </p:txBody>
      </p:sp>
    </p:spTree>
    <p:extLst>
      <p:ext uri="{BB962C8B-B14F-4D97-AF65-F5344CB8AC3E}">
        <p14:creationId xmlns:p14="http://schemas.microsoft.com/office/powerpoint/2010/main" val="269267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0E4D9-296E-AF69-5C63-E30D0A62B3BA}"/>
              </a:ext>
            </a:extLst>
          </p:cNvPr>
          <p:cNvSpPr>
            <a:spLocks noGrp="1"/>
          </p:cNvSpPr>
          <p:nvPr>
            <p:ph type="title"/>
          </p:nvPr>
        </p:nvSpPr>
        <p:spPr>
          <a:xfrm>
            <a:off x="5400675" y="315912"/>
            <a:ext cx="6619875" cy="6226175"/>
          </a:xfrm>
        </p:spPr>
        <p:txBody>
          <a:bodyPr>
            <a:normAutofit/>
          </a:bodyPr>
          <a:lstStyle/>
          <a:p>
            <a:r>
              <a:rPr lang="en-US" sz="6000" u="sng" dirty="0"/>
              <a:t>Chapter 6</a:t>
            </a:r>
            <a:br>
              <a:rPr lang="en-US" sz="6000" u="sng" dirty="0"/>
            </a:br>
            <a:r>
              <a:rPr lang="en-US" sz="6000" dirty="0"/>
              <a:t>Pregnancy and Reproductive Technologies</a:t>
            </a:r>
          </a:p>
        </p:txBody>
      </p:sp>
      <p:pic>
        <p:nvPicPr>
          <p:cNvPr id="10" name="Content Placeholder 9" descr="A back cover of a medical ethics book&#10;&#10;AI-generated content may be incorrect.">
            <a:extLst>
              <a:ext uri="{FF2B5EF4-FFF2-40B4-BE49-F238E27FC236}">
                <a16:creationId xmlns:a16="http://schemas.microsoft.com/office/drawing/2014/main" id="{C0BC9DD0-C80B-08DB-950E-2BB6E1973C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075"/>
          <a:stretch/>
        </p:blipFill>
        <p:spPr>
          <a:xfrm>
            <a:off x="428624" y="74533"/>
            <a:ext cx="4505325" cy="6708934"/>
          </a:xfrm>
        </p:spPr>
      </p:pic>
    </p:spTree>
    <p:extLst>
      <p:ext uri="{BB962C8B-B14F-4D97-AF65-F5344CB8AC3E}">
        <p14:creationId xmlns:p14="http://schemas.microsoft.com/office/powerpoint/2010/main" val="137170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E1AC-C9CD-2FD9-5319-CBBF0B39E1F2}"/>
              </a:ext>
            </a:extLst>
          </p:cNvPr>
          <p:cNvSpPr>
            <a:spLocks noGrp="1"/>
          </p:cNvSpPr>
          <p:nvPr>
            <p:ph type="title"/>
          </p:nvPr>
        </p:nvSpPr>
        <p:spPr>
          <a:xfrm>
            <a:off x="838200" y="115887"/>
            <a:ext cx="10515600" cy="1130300"/>
          </a:xfrm>
        </p:spPr>
        <p:txBody>
          <a:bodyPr/>
          <a:lstStyle/>
          <a:p>
            <a:pPr algn="ctr"/>
            <a:r>
              <a:rPr lang="en-US" u="sng" dirty="0"/>
              <a:t>Warnock Report</a:t>
            </a:r>
          </a:p>
        </p:txBody>
      </p:sp>
      <p:sp>
        <p:nvSpPr>
          <p:cNvPr id="3" name="Content Placeholder 2">
            <a:extLst>
              <a:ext uri="{FF2B5EF4-FFF2-40B4-BE49-F238E27FC236}">
                <a16:creationId xmlns:a16="http://schemas.microsoft.com/office/drawing/2014/main" id="{587E3519-6866-DFA9-1B0D-CDAD49730774}"/>
              </a:ext>
            </a:extLst>
          </p:cNvPr>
          <p:cNvSpPr>
            <a:spLocks noGrp="1"/>
          </p:cNvSpPr>
          <p:nvPr>
            <p:ph idx="1"/>
          </p:nvPr>
        </p:nvSpPr>
        <p:spPr>
          <a:xfrm>
            <a:off x="314325" y="1246186"/>
            <a:ext cx="11506200" cy="5364163"/>
          </a:xfrm>
        </p:spPr>
        <p:txBody>
          <a:bodyPr>
            <a:normAutofit/>
          </a:bodyPr>
          <a:lstStyle/>
          <a:p>
            <a:pPr marL="514350" indent="-514350">
              <a:buFont typeface="+mj-lt"/>
              <a:buAutoNum type="arabicPeriod"/>
            </a:pPr>
            <a:r>
              <a:rPr lang="en-US" dirty="0"/>
              <a:t>“To introduce a third party into the process of procreation … is an attack on the value of the marital relationship.”</a:t>
            </a:r>
          </a:p>
          <a:p>
            <a:pPr marL="514350" indent="-514350">
              <a:buFont typeface="+mj-lt"/>
              <a:buAutoNum type="arabicPeriod"/>
            </a:pPr>
            <a:r>
              <a:rPr lang="en-US" dirty="0"/>
              <a:t>“It is inconsistent with human dignity that a woman should use her uterus for financial profit and treat it as an incubator for someone else’s child.”</a:t>
            </a:r>
          </a:p>
          <a:p>
            <a:pPr marL="514350" indent="-514350">
              <a:buFont typeface="+mj-lt"/>
              <a:buAutoNum type="arabicPeriod"/>
            </a:pPr>
            <a:r>
              <a:rPr lang="en-US" dirty="0"/>
              <a:t>To deliberately become pregnant with “the intention of giving up the child” distorts “the relationship between mother and child.”</a:t>
            </a:r>
          </a:p>
          <a:p>
            <a:pPr marL="514350" indent="-514350">
              <a:buFont typeface="+mj-lt"/>
              <a:buAutoNum type="arabicPeriod"/>
            </a:pPr>
            <a:r>
              <a:rPr lang="en-US" dirty="0"/>
              <a:t>It may harm the child, who has natural bonds with the birth mother.</a:t>
            </a:r>
          </a:p>
          <a:p>
            <a:pPr marL="514350" indent="-514350">
              <a:buFont typeface="+mj-lt"/>
              <a:buAutoNum type="arabicPeriod"/>
            </a:pPr>
            <a:r>
              <a:rPr lang="en-US" dirty="0"/>
              <a:t>It is degrading to the child because it is being sold for money.</a:t>
            </a:r>
          </a:p>
          <a:p>
            <a:pPr marL="514350" indent="-514350">
              <a:buFont typeface="+mj-lt"/>
              <a:buAutoNum type="arabicPeriod"/>
            </a:pPr>
            <a:r>
              <a:rPr lang="en-US" dirty="0"/>
              <a:t>“Since there are some risks attached to pregnancy, no woman ought to be asked to undertake pregnancy for another, in order to earn money.”</a:t>
            </a:r>
          </a:p>
        </p:txBody>
      </p:sp>
    </p:spTree>
    <p:extLst>
      <p:ext uri="{BB962C8B-B14F-4D97-AF65-F5344CB8AC3E}">
        <p14:creationId xmlns:p14="http://schemas.microsoft.com/office/powerpoint/2010/main" val="1654963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E11A46-0F5C-D531-7892-4BB080103D99}"/>
              </a:ext>
            </a:extLst>
          </p:cNvPr>
          <p:cNvSpPr>
            <a:spLocks noGrp="1"/>
          </p:cNvSpPr>
          <p:nvPr>
            <p:ph type="title"/>
          </p:nvPr>
        </p:nvSpPr>
        <p:spPr>
          <a:xfrm>
            <a:off x="838200" y="523080"/>
            <a:ext cx="10515600" cy="1325563"/>
          </a:xfrm>
        </p:spPr>
        <p:txBody>
          <a:bodyPr/>
          <a:lstStyle/>
          <a:p>
            <a:r>
              <a:rPr lang="en-US" dirty="0"/>
              <a:t>For surrogacy</a:t>
            </a:r>
          </a:p>
        </p:txBody>
      </p:sp>
      <p:sp>
        <p:nvSpPr>
          <p:cNvPr id="5" name="Content Placeholder 4">
            <a:extLst>
              <a:ext uri="{FF2B5EF4-FFF2-40B4-BE49-F238E27FC236}">
                <a16:creationId xmlns:a16="http://schemas.microsoft.com/office/drawing/2014/main" id="{DDA00252-6A4F-9844-9400-D33259B0B7F3}"/>
              </a:ext>
            </a:extLst>
          </p:cNvPr>
          <p:cNvSpPr>
            <a:spLocks noGrp="1"/>
          </p:cNvSpPr>
          <p:nvPr>
            <p:ph idx="1"/>
          </p:nvPr>
        </p:nvSpPr>
        <p:spPr>
          <a:xfrm>
            <a:off x="1029529" y="1825625"/>
            <a:ext cx="4546549" cy="1536700"/>
          </a:xfrm>
        </p:spPr>
        <p:txBody>
          <a:bodyPr/>
          <a:lstStyle/>
          <a:p>
            <a:r>
              <a:rPr lang="en-US" dirty="0"/>
              <a:t>Respect for autonomy </a:t>
            </a:r>
            <a:r>
              <a:rPr lang="en-US" dirty="0">
                <a:sym typeface="Wingdings" panose="05000000000000000000" pitchFamily="2" charset="2"/>
              </a:rPr>
              <a:t> Liberal model  Reproductive labor</a:t>
            </a:r>
            <a:endParaRPr lang="en-US" dirty="0"/>
          </a:p>
        </p:txBody>
      </p:sp>
      <p:sp>
        <p:nvSpPr>
          <p:cNvPr id="6" name="Content Placeholder 5">
            <a:extLst>
              <a:ext uri="{FF2B5EF4-FFF2-40B4-BE49-F238E27FC236}">
                <a16:creationId xmlns:a16="http://schemas.microsoft.com/office/drawing/2014/main" id="{04A99C65-01D0-C81B-CCF8-1717D598A8ED}"/>
              </a:ext>
            </a:extLst>
          </p:cNvPr>
          <p:cNvSpPr>
            <a:spLocks noGrp="1"/>
          </p:cNvSpPr>
          <p:nvPr>
            <p:ph sz="half" idx="4294967295"/>
          </p:nvPr>
        </p:nvSpPr>
        <p:spPr>
          <a:xfrm>
            <a:off x="6438900" y="1825625"/>
            <a:ext cx="5753100" cy="4351338"/>
          </a:xfrm>
        </p:spPr>
        <p:txBody>
          <a:bodyPr/>
          <a:lstStyle/>
          <a:p>
            <a:r>
              <a:rPr lang="en-US" dirty="0"/>
              <a:t>Can’t understand the outcomes </a:t>
            </a:r>
            <a:r>
              <a:rPr lang="en-US" dirty="0">
                <a:sym typeface="Wingdings" panose="05000000000000000000" pitchFamily="2" charset="2"/>
              </a:rPr>
              <a:t> </a:t>
            </a:r>
            <a:r>
              <a:rPr lang="en-US" dirty="0"/>
              <a:t>Not informed</a:t>
            </a:r>
          </a:p>
          <a:p>
            <a:r>
              <a:rPr lang="en-US" dirty="0"/>
              <a:t>Economic coercion </a:t>
            </a:r>
            <a:r>
              <a:rPr lang="en-US" dirty="0">
                <a:sym typeface="Wingdings" panose="05000000000000000000" pitchFamily="2" charset="2"/>
              </a:rPr>
              <a:t> </a:t>
            </a:r>
            <a:r>
              <a:rPr lang="en-US" dirty="0"/>
              <a:t>Not consent</a:t>
            </a:r>
          </a:p>
          <a:p>
            <a:r>
              <a:rPr lang="en-US" dirty="0"/>
              <a:t>Commodification of babies</a:t>
            </a:r>
          </a:p>
          <a:p>
            <a:r>
              <a:rPr lang="en-US" dirty="0"/>
              <a:t>Objectification of women</a:t>
            </a:r>
          </a:p>
          <a:p>
            <a:r>
              <a:rPr lang="en-US" dirty="0"/>
              <a:t>Harm to children?</a:t>
            </a:r>
          </a:p>
        </p:txBody>
      </p:sp>
      <p:sp>
        <p:nvSpPr>
          <p:cNvPr id="7" name="Title 3">
            <a:extLst>
              <a:ext uri="{FF2B5EF4-FFF2-40B4-BE49-F238E27FC236}">
                <a16:creationId xmlns:a16="http://schemas.microsoft.com/office/drawing/2014/main" id="{3DB1872F-84B9-1A14-A111-B063269F494A}"/>
              </a:ext>
            </a:extLst>
          </p:cNvPr>
          <p:cNvSpPr txBox="1">
            <a:spLocks/>
          </p:cNvSpPr>
          <p:nvPr/>
        </p:nvSpPr>
        <p:spPr>
          <a:xfrm>
            <a:off x="6096000" y="681037"/>
            <a:ext cx="52578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Against surrogacy</a:t>
            </a:r>
          </a:p>
        </p:txBody>
      </p:sp>
      <p:cxnSp>
        <p:nvCxnSpPr>
          <p:cNvPr id="9" name="Straight Connector 8">
            <a:extLst>
              <a:ext uri="{FF2B5EF4-FFF2-40B4-BE49-F238E27FC236}">
                <a16:creationId xmlns:a16="http://schemas.microsoft.com/office/drawing/2014/main" id="{1E43D9EA-94CB-697E-0EA5-E4AAC9FDED07}"/>
              </a:ext>
            </a:extLst>
          </p:cNvPr>
          <p:cNvCxnSpPr/>
          <p:nvPr/>
        </p:nvCxnSpPr>
        <p:spPr>
          <a:xfrm>
            <a:off x="5904689" y="1235413"/>
            <a:ext cx="0" cy="5257462"/>
          </a:xfrm>
          <a:prstGeom prst="line">
            <a:avLst/>
          </a:prstGeom>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AA8347F4-ADD9-8658-2B9A-EFA60ECAF028}"/>
              </a:ext>
            </a:extLst>
          </p:cNvPr>
          <p:cNvPicPr>
            <a:picLocks noChangeAspect="1"/>
          </p:cNvPicPr>
          <p:nvPr/>
        </p:nvPicPr>
        <p:blipFill>
          <a:blip r:embed="rId3"/>
          <a:stretch>
            <a:fillRect/>
          </a:stretch>
        </p:blipFill>
        <p:spPr>
          <a:xfrm>
            <a:off x="556403" y="4634389"/>
            <a:ext cx="5019675" cy="1756886"/>
          </a:xfrm>
          <a:prstGeom prst="rect">
            <a:avLst/>
          </a:prstGeom>
        </p:spPr>
      </p:pic>
    </p:spTree>
    <p:extLst>
      <p:ext uri="{BB962C8B-B14F-4D97-AF65-F5344CB8AC3E}">
        <p14:creationId xmlns:p14="http://schemas.microsoft.com/office/powerpoint/2010/main" val="2113164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7839-2E48-632D-DB82-6B4D838492F1}"/>
              </a:ext>
            </a:extLst>
          </p:cNvPr>
          <p:cNvSpPr>
            <a:spLocks noGrp="1"/>
          </p:cNvSpPr>
          <p:nvPr>
            <p:ph type="title"/>
          </p:nvPr>
        </p:nvSpPr>
        <p:spPr>
          <a:xfrm>
            <a:off x="282102" y="297031"/>
            <a:ext cx="5009745" cy="1920875"/>
          </a:xfrm>
        </p:spPr>
        <p:txBody>
          <a:bodyPr/>
          <a:lstStyle/>
          <a:p>
            <a:r>
              <a:rPr lang="en-US" dirty="0"/>
              <a:t>Kinds of prenatal screening</a:t>
            </a:r>
          </a:p>
        </p:txBody>
      </p:sp>
      <p:sp>
        <p:nvSpPr>
          <p:cNvPr id="3" name="Content Placeholder 2">
            <a:extLst>
              <a:ext uri="{FF2B5EF4-FFF2-40B4-BE49-F238E27FC236}">
                <a16:creationId xmlns:a16="http://schemas.microsoft.com/office/drawing/2014/main" id="{35FBAC43-5228-C411-69F7-C64B13817AAE}"/>
              </a:ext>
            </a:extLst>
          </p:cNvPr>
          <p:cNvSpPr>
            <a:spLocks noGrp="1"/>
          </p:cNvSpPr>
          <p:nvPr>
            <p:ph idx="1"/>
          </p:nvPr>
        </p:nvSpPr>
        <p:spPr>
          <a:xfrm>
            <a:off x="359998" y="2217906"/>
            <a:ext cx="5736002" cy="3492129"/>
          </a:xfrm>
        </p:spPr>
        <p:txBody>
          <a:bodyPr/>
          <a:lstStyle/>
          <a:p>
            <a:r>
              <a:rPr lang="en-US" dirty="0"/>
              <a:t>Ultrasound</a:t>
            </a:r>
          </a:p>
          <a:p>
            <a:r>
              <a:rPr lang="en-US" dirty="0"/>
              <a:t>Chorionic villus sampling (CVS)</a:t>
            </a:r>
          </a:p>
          <a:p>
            <a:r>
              <a:rPr lang="en-US" dirty="0"/>
              <a:t>Amniocentesis</a:t>
            </a:r>
          </a:p>
          <a:p>
            <a:r>
              <a:rPr lang="en-US" dirty="0"/>
              <a:t>Noninvasive prenatal testing (NIPT)</a:t>
            </a:r>
          </a:p>
        </p:txBody>
      </p:sp>
      <p:pic>
        <p:nvPicPr>
          <p:cNvPr id="4" name="Picture 3">
            <a:extLst>
              <a:ext uri="{FF2B5EF4-FFF2-40B4-BE49-F238E27FC236}">
                <a16:creationId xmlns:a16="http://schemas.microsoft.com/office/drawing/2014/main" id="{9B942F10-EFB9-0BF8-F4C0-7F393B3F9FF2}"/>
              </a:ext>
            </a:extLst>
          </p:cNvPr>
          <p:cNvPicPr>
            <a:picLocks noChangeAspect="1"/>
          </p:cNvPicPr>
          <p:nvPr/>
        </p:nvPicPr>
        <p:blipFill>
          <a:blip r:embed="rId2"/>
          <a:stretch>
            <a:fillRect/>
          </a:stretch>
        </p:blipFill>
        <p:spPr>
          <a:xfrm>
            <a:off x="6272794" y="170234"/>
            <a:ext cx="5736001" cy="6517531"/>
          </a:xfrm>
          <a:prstGeom prst="rect">
            <a:avLst/>
          </a:prstGeom>
        </p:spPr>
      </p:pic>
    </p:spTree>
    <p:extLst>
      <p:ext uri="{BB962C8B-B14F-4D97-AF65-F5344CB8AC3E}">
        <p14:creationId xmlns:p14="http://schemas.microsoft.com/office/powerpoint/2010/main" val="1868834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46B7532F-7DA4-50F9-AEC0-F2B56E298F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FF9B5F-A736-206E-501A-08309B3DB69E}"/>
              </a:ext>
            </a:extLst>
          </p:cNvPr>
          <p:cNvSpPr>
            <a:spLocks noGrp="1"/>
          </p:cNvSpPr>
          <p:nvPr>
            <p:ph type="title"/>
          </p:nvPr>
        </p:nvSpPr>
        <p:spPr>
          <a:xfrm>
            <a:off x="236507" y="237330"/>
            <a:ext cx="5133972" cy="1302545"/>
          </a:xfrm>
        </p:spPr>
        <p:txBody>
          <a:bodyPr/>
          <a:lstStyle/>
          <a:p>
            <a:r>
              <a:rPr lang="en-US" dirty="0"/>
              <a:t>Against disability-selective abortion</a:t>
            </a:r>
          </a:p>
        </p:txBody>
      </p:sp>
      <p:sp>
        <p:nvSpPr>
          <p:cNvPr id="5" name="Content Placeholder 4">
            <a:extLst>
              <a:ext uri="{FF2B5EF4-FFF2-40B4-BE49-F238E27FC236}">
                <a16:creationId xmlns:a16="http://schemas.microsoft.com/office/drawing/2014/main" id="{E3BCEEEE-DEF3-AE7E-ACC6-C708DA500004}"/>
              </a:ext>
            </a:extLst>
          </p:cNvPr>
          <p:cNvSpPr>
            <a:spLocks noGrp="1"/>
          </p:cNvSpPr>
          <p:nvPr>
            <p:ph idx="1"/>
          </p:nvPr>
        </p:nvSpPr>
        <p:spPr>
          <a:xfrm>
            <a:off x="442107" y="1619251"/>
            <a:ext cx="5133971" cy="3381374"/>
          </a:xfrm>
        </p:spPr>
        <p:txBody>
          <a:bodyPr>
            <a:normAutofit/>
          </a:bodyPr>
          <a:lstStyle/>
          <a:p>
            <a:r>
              <a:rPr lang="en-US" dirty="0"/>
              <a:t>Disability as variation</a:t>
            </a:r>
          </a:p>
          <a:p>
            <a:pPr lvl="1"/>
            <a:r>
              <a:rPr lang="en-US" dirty="0"/>
              <a:t>Disability paradox</a:t>
            </a:r>
          </a:p>
          <a:p>
            <a:pPr lvl="1"/>
            <a:r>
              <a:rPr lang="en-US" dirty="0"/>
              <a:t>Disability vs. Handicap</a:t>
            </a:r>
          </a:p>
          <a:p>
            <a:r>
              <a:rPr lang="en-US" dirty="0"/>
              <a:t>Expressivist argument</a:t>
            </a:r>
          </a:p>
          <a:p>
            <a:pPr lvl="1"/>
            <a:r>
              <a:rPr lang="en-US" dirty="0"/>
              <a:t>Eugenics</a:t>
            </a:r>
          </a:p>
          <a:p>
            <a:r>
              <a:rPr lang="en-US" dirty="0"/>
              <a:t>Parental attitude argument</a:t>
            </a:r>
          </a:p>
        </p:txBody>
      </p:sp>
      <p:sp>
        <p:nvSpPr>
          <p:cNvPr id="6" name="Content Placeholder 5">
            <a:extLst>
              <a:ext uri="{FF2B5EF4-FFF2-40B4-BE49-F238E27FC236}">
                <a16:creationId xmlns:a16="http://schemas.microsoft.com/office/drawing/2014/main" id="{22D946B2-BD78-2EE4-0B85-8A694C0A4E11}"/>
              </a:ext>
            </a:extLst>
          </p:cNvPr>
          <p:cNvSpPr>
            <a:spLocks noGrp="1"/>
          </p:cNvSpPr>
          <p:nvPr>
            <p:ph sz="half" idx="4294967295"/>
          </p:nvPr>
        </p:nvSpPr>
        <p:spPr>
          <a:xfrm>
            <a:off x="6438900" y="1619251"/>
            <a:ext cx="5753100" cy="4238624"/>
          </a:xfrm>
        </p:spPr>
        <p:txBody>
          <a:bodyPr/>
          <a:lstStyle/>
          <a:p>
            <a:r>
              <a:rPr lang="en-US" dirty="0"/>
              <a:t>Parental attitude argument (</a:t>
            </a:r>
            <a:r>
              <a:rPr lang="en-US" dirty="0" err="1"/>
              <a:t>maternalist</a:t>
            </a:r>
            <a:r>
              <a:rPr lang="en-US" dirty="0"/>
              <a:t> conception) = False dichotomy</a:t>
            </a:r>
          </a:p>
          <a:p>
            <a:pPr lvl="1"/>
            <a:r>
              <a:rPr lang="en-US" dirty="0" err="1"/>
              <a:t>Projectivist</a:t>
            </a:r>
            <a:r>
              <a:rPr lang="en-US" dirty="0"/>
              <a:t> conception</a:t>
            </a:r>
          </a:p>
          <a:p>
            <a:pPr lvl="1"/>
            <a:r>
              <a:rPr lang="en-US" dirty="0"/>
              <a:t>Familial conception</a:t>
            </a:r>
          </a:p>
          <a:p>
            <a:r>
              <a:rPr lang="en-US" dirty="0"/>
              <a:t>Consequences for families</a:t>
            </a:r>
          </a:p>
          <a:p>
            <a:r>
              <a:rPr lang="en-US" dirty="0"/>
              <a:t>Disability as limitation</a:t>
            </a:r>
          </a:p>
          <a:p>
            <a:pPr lvl="1"/>
            <a:r>
              <a:rPr lang="en-US" dirty="0"/>
              <a:t>Prevention of disability</a:t>
            </a:r>
          </a:p>
          <a:p>
            <a:r>
              <a:rPr lang="en-US" dirty="0"/>
              <a:t>Reproductive liberty</a:t>
            </a:r>
          </a:p>
        </p:txBody>
      </p:sp>
      <p:sp>
        <p:nvSpPr>
          <p:cNvPr id="7" name="Title 3">
            <a:extLst>
              <a:ext uri="{FF2B5EF4-FFF2-40B4-BE49-F238E27FC236}">
                <a16:creationId xmlns:a16="http://schemas.microsoft.com/office/drawing/2014/main" id="{2A72E389-BE0E-7DEE-4AF9-8A2F5A8FFA83}"/>
              </a:ext>
            </a:extLst>
          </p:cNvPr>
          <p:cNvSpPr txBox="1">
            <a:spLocks/>
          </p:cNvSpPr>
          <p:nvPr/>
        </p:nvSpPr>
        <p:spPr>
          <a:xfrm>
            <a:off x="6096000" y="237331"/>
            <a:ext cx="5257800" cy="13025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For disability-selective abortion</a:t>
            </a:r>
          </a:p>
        </p:txBody>
      </p:sp>
      <p:cxnSp>
        <p:nvCxnSpPr>
          <p:cNvPr id="9" name="Straight Connector 8">
            <a:extLst>
              <a:ext uri="{FF2B5EF4-FFF2-40B4-BE49-F238E27FC236}">
                <a16:creationId xmlns:a16="http://schemas.microsoft.com/office/drawing/2014/main" id="{6829A602-93ED-BE3A-E108-F9BABC3FF9C5}"/>
              </a:ext>
            </a:extLst>
          </p:cNvPr>
          <p:cNvCxnSpPr/>
          <p:nvPr/>
        </p:nvCxnSpPr>
        <p:spPr>
          <a:xfrm>
            <a:off x="5904689" y="1235413"/>
            <a:ext cx="0" cy="5257462"/>
          </a:xfrm>
          <a:prstGeom prst="line">
            <a:avLst/>
          </a:prstGeom>
        </p:spPr>
        <p:style>
          <a:lnRef idx="2">
            <a:schemeClr val="dk1"/>
          </a:lnRef>
          <a:fillRef idx="0">
            <a:schemeClr val="dk1"/>
          </a:fillRef>
          <a:effectRef idx="1">
            <a:schemeClr val="dk1"/>
          </a:effectRef>
          <a:fontRef idx="minor">
            <a:schemeClr val="tx1"/>
          </a:fontRef>
        </p:style>
      </p:cxnSp>
      <p:pic>
        <p:nvPicPr>
          <p:cNvPr id="2" name="Picture 1">
            <a:extLst>
              <a:ext uri="{FF2B5EF4-FFF2-40B4-BE49-F238E27FC236}">
                <a16:creationId xmlns:a16="http://schemas.microsoft.com/office/drawing/2014/main" id="{0169307E-142C-95EB-68C4-F8FC4A2A19B4}"/>
              </a:ext>
            </a:extLst>
          </p:cNvPr>
          <p:cNvPicPr>
            <a:picLocks noChangeAspect="1"/>
          </p:cNvPicPr>
          <p:nvPr/>
        </p:nvPicPr>
        <p:blipFill>
          <a:blip r:embed="rId3"/>
          <a:stretch>
            <a:fillRect/>
          </a:stretch>
        </p:blipFill>
        <p:spPr>
          <a:xfrm>
            <a:off x="1324979" y="4556369"/>
            <a:ext cx="3266071" cy="2177806"/>
          </a:xfrm>
          <a:prstGeom prst="rect">
            <a:avLst/>
          </a:prstGeom>
        </p:spPr>
      </p:pic>
    </p:spTree>
    <p:extLst>
      <p:ext uri="{BB962C8B-B14F-4D97-AF65-F5344CB8AC3E}">
        <p14:creationId xmlns:p14="http://schemas.microsoft.com/office/powerpoint/2010/main" val="3808543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AC4F-7DE7-C4B1-45C3-574D531E3E2F}"/>
              </a:ext>
            </a:extLst>
          </p:cNvPr>
          <p:cNvSpPr>
            <a:spLocks noGrp="1"/>
          </p:cNvSpPr>
          <p:nvPr>
            <p:ph type="title"/>
          </p:nvPr>
        </p:nvSpPr>
        <p:spPr>
          <a:xfrm>
            <a:off x="838200" y="219075"/>
            <a:ext cx="10515600" cy="987425"/>
          </a:xfrm>
        </p:spPr>
        <p:txBody>
          <a:bodyPr/>
          <a:lstStyle/>
          <a:p>
            <a:pPr algn="ctr"/>
            <a:r>
              <a:rPr lang="en-US" dirty="0"/>
              <a:t>Genetic enhancement</a:t>
            </a:r>
          </a:p>
        </p:txBody>
      </p:sp>
      <p:sp>
        <p:nvSpPr>
          <p:cNvPr id="3" name="Content Placeholder 2">
            <a:extLst>
              <a:ext uri="{FF2B5EF4-FFF2-40B4-BE49-F238E27FC236}">
                <a16:creationId xmlns:a16="http://schemas.microsoft.com/office/drawing/2014/main" id="{3B7BFD48-3B20-B6DD-6768-074BF971BB15}"/>
              </a:ext>
            </a:extLst>
          </p:cNvPr>
          <p:cNvSpPr>
            <a:spLocks noGrp="1"/>
          </p:cNvSpPr>
          <p:nvPr>
            <p:ph idx="1"/>
          </p:nvPr>
        </p:nvSpPr>
        <p:spPr>
          <a:xfrm>
            <a:off x="685800" y="2626721"/>
            <a:ext cx="6181725" cy="2628901"/>
          </a:xfrm>
        </p:spPr>
        <p:txBody>
          <a:bodyPr>
            <a:normAutofit/>
          </a:bodyPr>
          <a:lstStyle/>
          <a:p>
            <a:r>
              <a:rPr lang="en-US" dirty="0"/>
              <a:t>CRISPR</a:t>
            </a:r>
          </a:p>
          <a:p>
            <a:r>
              <a:rPr lang="en-US" dirty="0"/>
              <a:t>Therapy vs. Enhancement</a:t>
            </a:r>
          </a:p>
          <a:p>
            <a:r>
              <a:rPr lang="en-US" dirty="0"/>
              <a:t>Somatic vs. Germline genetic editing</a:t>
            </a:r>
          </a:p>
          <a:p>
            <a:endParaRPr lang="en-US" dirty="0"/>
          </a:p>
        </p:txBody>
      </p:sp>
      <p:pic>
        <p:nvPicPr>
          <p:cNvPr id="4" name="Picture 3">
            <a:extLst>
              <a:ext uri="{FF2B5EF4-FFF2-40B4-BE49-F238E27FC236}">
                <a16:creationId xmlns:a16="http://schemas.microsoft.com/office/drawing/2014/main" id="{FF6856F2-D80D-88B8-9188-E01CA382177E}"/>
              </a:ext>
            </a:extLst>
          </p:cNvPr>
          <p:cNvPicPr>
            <a:picLocks noChangeAspect="1"/>
          </p:cNvPicPr>
          <p:nvPr/>
        </p:nvPicPr>
        <p:blipFill>
          <a:blip r:embed="rId2"/>
          <a:stretch>
            <a:fillRect/>
          </a:stretch>
        </p:blipFill>
        <p:spPr>
          <a:xfrm>
            <a:off x="7879404" y="1243420"/>
            <a:ext cx="4103046" cy="5395505"/>
          </a:xfrm>
          <a:prstGeom prst="rect">
            <a:avLst/>
          </a:prstGeom>
        </p:spPr>
      </p:pic>
    </p:spTree>
    <p:extLst>
      <p:ext uri="{BB962C8B-B14F-4D97-AF65-F5344CB8AC3E}">
        <p14:creationId xmlns:p14="http://schemas.microsoft.com/office/powerpoint/2010/main" val="155263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1BD8EE55-E899-89D1-E7B1-AE9C140C2F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710A54-F12C-A328-281C-84A33349B256}"/>
              </a:ext>
            </a:extLst>
          </p:cNvPr>
          <p:cNvSpPr>
            <a:spLocks noGrp="1"/>
          </p:cNvSpPr>
          <p:nvPr>
            <p:ph type="title"/>
          </p:nvPr>
        </p:nvSpPr>
        <p:spPr>
          <a:xfrm>
            <a:off x="236507" y="237330"/>
            <a:ext cx="5133972" cy="1302545"/>
          </a:xfrm>
        </p:spPr>
        <p:txBody>
          <a:bodyPr/>
          <a:lstStyle/>
          <a:p>
            <a:r>
              <a:rPr lang="en-US" dirty="0"/>
              <a:t>Against genetic enhancement</a:t>
            </a:r>
          </a:p>
        </p:txBody>
      </p:sp>
      <p:sp>
        <p:nvSpPr>
          <p:cNvPr id="5" name="Content Placeholder 4">
            <a:extLst>
              <a:ext uri="{FF2B5EF4-FFF2-40B4-BE49-F238E27FC236}">
                <a16:creationId xmlns:a16="http://schemas.microsoft.com/office/drawing/2014/main" id="{7A831D55-3DF5-13EF-4AE6-AA8D01EE2B5C}"/>
              </a:ext>
            </a:extLst>
          </p:cNvPr>
          <p:cNvSpPr>
            <a:spLocks noGrp="1"/>
          </p:cNvSpPr>
          <p:nvPr>
            <p:ph idx="1"/>
          </p:nvPr>
        </p:nvSpPr>
        <p:spPr>
          <a:xfrm>
            <a:off x="442107" y="1619251"/>
            <a:ext cx="5133971" cy="2847974"/>
          </a:xfrm>
        </p:spPr>
        <p:txBody>
          <a:bodyPr>
            <a:normAutofit/>
          </a:bodyPr>
          <a:lstStyle/>
          <a:p>
            <a:pPr marL="457200" lvl="1"/>
            <a:r>
              <a:rPr lang="en-US" sz="2800" dirty="0"/>
              <a:t>Natural variation</a:t>
            </a:r>
          </a:p>
          <a:p>
            <a:pPr marL="457200" lvl="1"/>
            <a:r>
              <a:rPr lang="en-US" sz="2800" dirty="0"/>
              <a:t>Effects on human existence</a:t>
            </a:r>
          </a:p>
          <a:p>
            <a:pPr marL="457200" lvl="1"/>
            <a:r>
              <a:rPr lang="en-US" sz="2800" dirty="0"/>
              <a:t>Parents dictating children’s future</a:t>
            </a:r>
          </a:p>
          <a:p>
            <a:pPr marL="457200" lvl="1"/>
            <a:r>
              <a:rPr lang="en-US" sz="2800" dirty="0"/>
              <a:t>Inequality </a:t>
            </a:r>
            <a:r>
              <a:rPr lang="en-US" sz="2800" dirty="0">
                <a:sym typeface="Wingdings" panose="05000000000000000000" pitchFamily="2" charset="2"/>
              </a:rPr>
              <a:t> Injustice</a:t>
            </a:r>
          </a:p>
          <a:p>
            <a:pPr marL="457200" lvl="1"/>
            <a:r>
              <a:rPr lang="en-US" sz="2800" dirty="0">
                <a:sym typeface="Wingdings" panose="05000000000000000000" pitchFamily="2" charset="2"/>
              </a:rPr>
              <a:t>Unnatural</a:t>
            </a:r>
            <a:endParaRPr lang="en-US" sz="2800" dirty="0"/>
          </a:p>
        </p:txBody>
      </p:sp>
      <p:sp>
        <p:nvSpPr>
          <p:cNvPr id="6" name="Content Placeholder 5">
            <a:extLst>
              <a:ext uri="{FF2B5EF4-FFF2-40B4-BE49-F238E27FC236}">
                <a16:creationId xmlns:a16="http://schemas.microsoft.com/office/drawing/2014/main" id="{6D2BF9F6-011E-CCE4-9EDE-135FACCE6A0E}"/>
              </a:ext>
            </a:extLst>
          </p:cNvPr>
          <p:cNvSpPr>
            <a:spLocks noGrp="1"/>
          </p:cNvSpPr>
          <p:nvPr>
            <p:ph sz="half" idx="4294967295"/>
          </p:nvPr>
        </p:nvSpPr>
        <p:spPr>
          <a:xfrm>
            <a:off x="6438900" y="1619251"/>
            <a:ext cx="5753100" cy="2381249"/>
          </a:xfrm>
        </p:spPr>
        <p:txBody>
          <a:bodyPr/>
          <a:lstStyle/>
          <a:p>
            <a:pPr marL="457200" lvl="1"/>
            <a:r>
              <a:rPr lang="en-US" sz="2800" dirty="0"/>
              <a:t>Procreative beneficence/liberal eugenics</a:t>
            </a:r>
          </a:p>
          <a:p>
            <a:pPr marL="457200" lvl="1"/>
            <a:r>
              <a:rPr lang="en-US" sz="2800" dirty="0"/>
              <a:t>Transhumanism</a:t>
            </a:r>
          </a:p>
          <a:p>
            <a:endParaRPr lang="en-US" dirty="0"/>
          </a:p>
        </p:txBody>
      </p:sp>
      <p:sp>
        <p:nvSpPr>
          <p:cNvPr id="7" name="Title 3">
            <a:extLst>
              <a:ext uri="{FF2B5EF4-FFF2-40B4-BE49-F238E27FC236}">
                <a16:creationId xmlns:a16="http://schemas.microsoft.com/office/drawing/2014/main" id="{41E62EA2-5906-1EFD-6D3A-4155F5020B1E}"/>
              </a:ext>
            </a:extLst>
          </p:cNvPr>
          <p:cNvSpPr txBox="1">
            <a:spLocks/>
          </p:cNvSpPr>
          <p:nvPr/>
        </p:nvSpPr>
        <p:spPr>
          <a:xfrm>
            <a:off x="6096000" y="237331"/>
            <a:ext cx="5257800" cy="13025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For genetic enhancement</a:t>
            </a:r>
          </a:p>
        </p:txBody>
      </p:sp>
      <p:cxnSp>
        <p:nvCxnSpPr>
          <p:cNvPr id="9" name="Straight Connector 8">
            <a:extLst>
              <a:ext uri="{FF2B5EF4-FFF2-40B4-BE49-F238E27FC236}">
                <a16:creationId xmlns:a16="http://schemas.microsoft.com/office/drawing/2014/main" id="{716606BF-9E2B-6183-D91D-F5A1D6E3FC21}"/>
              </a:ext>
            </a:extLst>
          </p:cNvPr>
          <p:cNvCxnSpPr/>
          <p:nvPr/>
        </p:nvCxnSpPr>
        <p:spPr>
          <a:xfrm>
            <a:off x="5904689" y="1235413"/>
            <a:ext cx="0" cy="5257462"/>
          </a:xfrm>
          <a:prstGeom prst="line">
            <a:avLst/>
          </a:prstGeom>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4E66844A-C833-7DC6-67D4-7C926DF1B883}"/>
              </a:ext>
            </a:extLst>
          </p:cNvPr>
          <p:cNvSpPr txBox="1"/>
          <p:nvPr/>
        </p:nvSpPr>
        <p:spPr>
          <a:xfrm>
            <a:off x="7791452" y="6457890"/>
            <a:ext cx="4400548" cy="400110"/>
          </a:xfrm>
          <a:prstGeom prst="rect">
            <a:avLst/>
          </a:prstGeom>
          <a:noFill/>
        </p:spPr>
        <p:txBody>
          <a:bodyPr wrap="square" rtlCol="0">
            <a:spAutoFit/>
          </a:bodyPr>
          <a:lstStyle/>
          <a:p>
            <a:pPr algn="r"/>
            <a:r>
              <a:rPr lang="en-US" sz="1000" dirty="0">
                <a:solidFill>
                  <a:schemeClr val="bg2">
                    <a:lumMod val="50000"/>
                  </a:schemeClr>
                </a:solidFill>
              </a:rPr>
              <a:t>Image: https://medium.com/@mariochamorro/transhumanism-101-everything-you-need-to-know-about-the-world-without-death-41cf11d264f9</a:t>
            </a:r>
          </a:p>
        </p:txBody>
      </p:sp>
      <p:pic>
        <p:nvPicPr>
          <p:cNvPr id="1028" name="Picture 4" descr="Transhumanism 101 — Everything you need to know about the world without  death | by Mario Chamorro | Medium">
            <a:extLst>
              <a:ext uri="{FF2B5EF4-FFF2-40B4-BE49-F238E27FC236}">
                <a16:creationId xmlns:a16="http://schemas.microsoft.com/office/drawing/2014/main" id="{CE1E85AD-21B5-54BA-A292-EA3A61D61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5" y="3349981"/>
            <a:ext cx="5094287" cy="290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30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EA34-1D68-B766-7F04-6400AFC8254F}"/>
              </a:ext>
            </a:extLst>
          </p:cNvPr>
          <p:cNvSpPr>
            <a:spLocks noGrp="1"/>
          </p:cNvSpPr>
          <p:nvPr>
            <p:ph type="title"/>
          </p:nvPr>
        </p:nvSpPr>
        <p:spPr>
          <a:xfrm>
            <a:off x="524279" y="609532"/>
            <a:ext cx="10515600" cy="1063625"/>
          </a:xfrm>
        </p:spPr>
        <p:txBody>
          <a:bodyPr/>
          <a:lstStyle/>
          <a:p>
            <a:r>
              <a:rPr lang="en-US" dirty="0"/>
              <a:t>Stem cell research</a:t>
            </a:r>
          </a:p>
        </p:txBody>
      </p:sp>
      <p:sp>
        <p:nvSpPr>
          <p:cNvPr id="3" name="Content Placeholder 2">
            <a:extLst>
              <a:ext uri="{FF2B5EF4-FFF2-40B4-BE49-F238E27FC236}">
                <a16:creationId xmlns:a16="http://schemas.microsoft.com/office/drawing/2014/main" id="{7445F0AA-A4E0-2917-2F4D-3F26CEB9B2AB}"/>
              </a:ext>
            </a:extLst>
          </p:cNvPr>
          <p:cNvSpPr>
            <a:spLocks noGrp="1"/>
          </p:cNvSpPr>
          <p:nvPr>
            <p:ph idx="1"/>
          </p:nvPr>
        </p:nvSpPr>
        <p:spPr>
          <a:xfrm>
            <a:off x="657225" y="1673157"/>
            <a:ext cx="6317507" cy="4601082"/>
          </a:xfrm>
        </p:spPr>
        <p:txBody>
          <a:bodyPr/>
          <a:lstStyle/>
          <a:p>
            <a:r>
              <a:rPr lang="en-US" dirty="0"/>
              <a:t>Controversy over embryonic stem cells</a:t>
            </a:r>
          </a:p>
          <a:p>
            <a:r>
              <a:rPr lang="en-US" dirty="0"/>
              <a:t>U.S. Code of Federal Regulations</a:t>
            </a:r>
          </a:p>
          <a:p>
            <a:pPr lvl="1"/>
            <a:r>
              <a:rPr lang="en-US" dirty="0"/>
              <a:t>1974 v. 1993</a:t>
            </a:r>
          </a:p>
          <a:p>
            <a:pPr lvl="1"/>
            <a:r>
              <a:rPr lang="en-US" dirty="0"/>
              <a:t>Dickey-Wicker Amendment (1995) </a:t>
            </a:r>
            <a:r>
              <a:rPr lang="en-US" dirty="0">
                <a:sym typeface="Wingdings" panose="05000000000000000000" pitchFamily="2" charset="2"/>
              </a:rPr>
              <a:t> 2011 appeal</a:t>
            </a:r>
            <a:endParaRPr lang="en-US" dirty="0"/>
          </a:p>
          <a:p>
            <a:r>
              <a:rPr lang="en-US" dirty="0"/>
              <a:t>Clinton </a:t>
            </a:r>
            <a:r>
              <a:rPr lang="en-US" dirty="0">
                <a:sym typeface="Wingdings" panose="05000000000000000000" pitchFamily="2" charset="2"/>
              </a:rPr>
              <a:t> Bush  Obama</a:t>
            </a:r>
          </a:p>
          <a:p>
            <a:r>
              <a:rPr lang="en-US" dirty="0">
                <a:sym typeface="Wingdings" panose="05000000000000000000" pitchFamily="2" charset="2"/>
              </a:rPr>
              <a:t>Different laws in …</a:t>
            </a:r>
          </a:p>
          <a:p>
            <a:pPr lvl="1"/>
            <a:r>
              <a:rPr lang="en-US" dirty="0">
                <a:sym typeface="Wingdings" panose="05000000000000000000" pitchFamily="2" charset="2"/>
              </a:rPr>
              <a:t>Different U.S. states</a:t>
            </a:r>
          </a:p>
          <a:p>
            <a:pPr lvl="1"/>
            <a:r>
              <a:rPr lang="en-US" dirty="0">
                <a:sym typeface="Wingdings" panose="05000000000000000000" pitchFamily="2" charset="2"/>
              </a:rPr>
              <a:t>Different countries</a:t>
            </a:r>
          </a:p>
        </p:txBody>
      </p:sp>
      <p:pic>
        <p:nvPicPr>
          <p:cNvPr id="4" name="Picture 3">
            <a:extLst>
              <a:ext uri="{FF2B5EF4-FFF2-40B4-BE49-F238E27FC236}">
                <a16:creationId xmlns:a16="http://schemas.microsoft.com/office/drawing/2014/main" id="{33D1A065-398E-E2CD-0CBE-6F13859E177F}"/>
              </a:ext>
            </a:extLst>
          </p:cNvPr>
          <p:cNvPicPr>
            <a:picLocks noChangeAspect="1"/>
          </p:cNvPicPr>
          <p:nvPr/>
        </p:nvPicPr>
        <p:blipFill>
          <a:blip r:embed="rId2"/>
          <a:stretch>
            <a:fillRect/>
          </a:stretch>
        </p:blipFill>
        <p:spPr>
          <a:xfrm>
            <a:off x="7446706" y="0"/>
            <a:ext cx="4745294" cy="6858000"/>
          </a:xfrm>
          <a:prstGeom prst="rect">
            <a:avLst/>
          </a:prstGeom>
        </p:spPr>
      </p:pic>
    </p:spTree>
    <p:extLst>
      <p:ext uri="{BB962C8B-B14F-4D97-AF65-F5344CB8AC3E}">
        <p14:creationId xmlns:p14="http://schemas.microsoft.com/office/powerpoint/2010/main" val="234084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51A0-A566-B7A2-A4DA-9F4987569F5D}"/>
              </a:ext>
            </a:extLst>
          </p:cNvPr>
          <p:cNvSpPr>
            <a:spLocks noGrp="1"/>
          </p:cNvSpPr>
          <p:nvPr>
            <p:ph type="title"/>
          </p:nvPr>
        </p:nvSpPr>
        <p:spPr>
          <a:xfrm>
            <a:off x="838200" y="117474"/>
            <a:ext cx="10515600" cy="946151"/>
          </a:xfrm>
        </p:spPr>
        <p:txBody>
          <a:bodyPr/>
          <a:lstStyle/>
          <a:p>
            <a:pPr algn="ctr"/>
            <a:r>
              <a:rPr lang="en-US" dirty="0"/>
              <a:t>Questions?</a:t>
            </a:r>
          </a:p>
        </p:txBody>
      </p:sp>
      <p:sp>
        <p:nvSpPr>
          <p:cNvPr id="3" name="Content Placeholder 2">
            <a:extLst>
              <a:ext uri="{FF2B5EF4-FFF2-40B4-BE49-F238E27FC236}">
                <a16:creationId xmlns:a16="http://schemas.microsoft.com/office/drawing/2014/main" id="{FFB1C3E2-C2FA-A72C-A8EB-CD13D2C89B86}"/>
              </a:ext>
            </a:extLst>
          </p:cNvPr>
          <p:cNvSpPr>
            <a:spLocks noGrp="1"/>
          </p:cNvSpPr>
          <p:nvPr>
            <p:ph idx="1"/>
          </p:nvPr>
        </p:nvSpPr>
        <p:spPr>
          <a:xfrm>
            <a:off x="838200" y="946149"/>
            <a:ext cx="10515600" cy="698500"/>
          </a:xfrm>
        </p:spPr>
        <p:txBody>
          <a:bodyPr>
            <a:normAutofit/>
          </a:bodyPr>
          <a:lstStyle/>
          <a:p>
            <a:pPr marL="0" indent="0" algn="ctr">
              <a:buNone/>
            </a:pPr>
            <a:r>
              <a:rPr lang="en-US" sz="3600" dirty="0"/>
              <a:t>Woman’s body = Political and legal battleground</a:t>
            </a:r>
          </a:p>
        </p:txBody>
      </p:sp>
      <p:pic>
        <p:nvPicPr>
          <p:cNvPr id="4" name="Picture 3">
            <a:extLst>
              <a:ext uri="{FF2B5EF4-FFF2-40B4-BE49-F238E27FC236}">
                <a16:creationId xmlns:a16="http://schemas.microsoft.com/office/drawing/2014/main" id="{968443C2-58A3-7B81-09BB-972EE7703D5F}"/>
              </a:ext>
            </a:extLst>
          </p:cNvPr>
          <p:cNvPicPr>
            <a:picLocks noChangeAspect="1"/>
          </p:cNvPicPr>
          <p:nvPr/>
        </p:nvPicPr>
        <p:blipFill>
          <a:blip r:embed="rId2"/>
          <a:stretch>
            <a:fillRect/>
          </a:stretch>
        </p:blipFill>
        <p:spPr>
          <a:xfrm>
            <a:off x="111013" y="1644649"/>
            <a:ext cx="2470151" cy="3705226"/>
          </a:xfrm>
          <a:prstGeom prst="rect">
            <a:avLst/>
          </a:prstGeom>
        </p:spPr>
      </p:pic>
      <p:pic>
        <p:nvPicPr>
          <p:cNvPr id="5" name="Picture 4">
            <a:extLst>
              <a:ext uri="{FF2B5EF4-FFF2-40B4-BE49-F238E27FC236}">
                <a16:creationId xmlns:a16="http://schemas.microsoft.com/office/drawing/2014/main" id="{71DBC5FC-FC2C-59AE-C1B5-99563C374151}"/>
              </a:ext>
            </a:extLst>
          </p:cNvPr>
          <p:cNvPicPr>
            <a:picLocks noChangeAspect="1"/>
          </p:cNvPicPr>
          <p:nvPr/>
        </p:nvPicPr>
        <p:blipFill>
          <a:blip r:embed="rId3"/>
          <a:stretch>
            <a:fillRect/>
          </a:stretch>
        </p:blipFill>
        <p:spPr>
          <a:xfrm>
            <a:off x="2581164" y="2921001"/>
            <a:ext cx="2546847" cy="3819525"/>
          </a:xfrm>
          <a:prstGeom prst="rect">
            <a:avLst/>
          </a:prstGeom>
        </p:spPr>
      </p:pic>
      <p:pic>
        <p:nvPicPr>
          <p:cNvPr id="6" name="Picture 5">
            <a:extLst>
              <a:ext uri="{FF2B5EF4-FFF2-40B4-BE49-F238E27FC236}">
                <a16:creationId xmlns:a16="http://schemas.microsoft.com/office/drawing/2014/main" id="{C951A651-9182-0D6B-8D0E-A74A4786A1FB}"/>
              </a:ext>
            </a:extLst>
          </p:cNvPr>
          <p:cNvPicPr>
            <a:picLocks noChangeAspect="1"/>
          </p:cNvPicPr>
          <p:nvPr/>
        </p:nvPicPr>
        <p:blipFill>
          <a:blip r:embed="rId4"/>
          <a:stretch>
            <a:fillRect/>
          </a:stretch>
        </p:blipFill>
        <p:spPr>
          <a:xfrm>
            <a:off x="5128011" y="1644649"/>
            <a:ext cx="2327709" cy="3509108"/>
          </a:xfrm>
          <a:prstGeom prst="rect">
            <a:avLst/>
          </a:prstGeom>
        </p:spPr>
      </p:pic>
      <p:pic>
        <p:nvPicPr>
          <p:cNvPr id="7" name="Picture 6">
            <a:extLst>
              <a:ext uri="{FF2B5EF4-FFF2-40B4-BE49-F238E27FC236}">
                <a16:creationId xmlns:a16="http://schemas.microsoft.com/office/drawing/2014/main" id="{E05B93FF-2C97-6BF7-F624-C7EB7717C56A}"/>
              </a:ext>
            </a:extLst>
          </p:cNvPr>
          <p:cNvPicPr>
            <a:picLocks noChangeAspect="1"/>
          </p:cNvPicPr>
          <p:nvPr/>
        </p:nvPicPr>
        <p:blipFill>
          <a:blip r:embed="rId5"/>
          <a:stretch>
            <a:fillRect/>
          </a:stretch>
        </p:blipFill>
        <p:spPr>
          <a:xfrm>
            <a:off x="7455720" y="3378201"/>
            <a:ext cx="2241550" cy="3362325"/>
          </a:xfrm>
          <a:prstGeom prst="rect">
            <a:avLst/>
          </a:prstGeom>
        </p:spPr>
      </p:pic>
      <p:pic>
        <p:nvPicPr>
          <p:cNvPr id="8" name="Picture 7">
            <a:extLst>
              <a:ext uri="{FF2B5EF4-FFF2-40B4-BE49-F238E27FC236}">
                <a16:creationId xmlns:a16="http://schemas.microsoft.com/office/drawing/2014/main" id="{EDFAF248-BDA8-60D3-EA47-B9493246E520}"/>
              </a:ext>
            </a:extLst>
          </p:cNvPr>
          <p:cNvPicPr>
            <a:picLocks noChangeAspect="1"/>
          </p:cNvPicPr>
          <p:nvPr/>
        </p:nvPicPr>
        <p:blipFill>
          <a:blip r:embed="rId6"/>
          <a:stretch>
            <a:fillRect/>
          </a:stretch>
        </p:blipFill>
        <p:spPr>
          <a:xfrm>
            <a:off x="9697270" y="1644649"/>
            <a:ext cx="2397281" cy="3705226"/>
          </a:xfrm>
          <a:prstGeom prst="rect">
            <a:avLst/>
          </a:prstGeom>
        </p:spPr>
      </p:pic>
    </p:spTree>
    <p:extLst>
      <p:ext uri="{BB962C8B-B14F-4D97-AF65-F5344CB8AC3E}">
        <p14:creationId xmlns:p14="http://schemas.microsoft.com/office/powerpoint/2010/main" val="3809120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A504A-95A8-E7A3-C85A-37B782DA09FB}"/>
              </a:ext>
            </a:extLst>
          </p:cNvPr>
          <p:cNvSpPr>
            <a:spLocks noGrp="1"/>
          </p:cNvSpPr>
          <p:nvPr>
            <p:ph type="title"/>
          </p:nvPr>
        </p:nvSpPr>
        <p:spPr>
          <a:xfrm>
            <a:off x="640080" y="325369"/>
            <a:ext cx="4368602" cy="1956841"/>
          </a:xfrm>
        </p:spPr>
        <p:txBody>
          <a:bodyPr anchor="b">
            <a:normAutofit/>
          </a:bodyPr>
          <a:lstStyle/>
          <a:p>
            <a:r>
              <a:rPr lang="en-US" sz="4200" dirty="0"/>
              <a:t>Legal shift toward criminalizing pregnancy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896AB2-35C0-A897-2A95-45ABB5204340}"/>
              </a:ext>
            </a:extLst>
          </p:cNvPr>
          <p:cNvSpPr>
            <a:spLocks noGrp="1"/>
          </p:cNvSpPr>
          <p:nvPr>
            <p:ph idx="1"/>
          </p:nvPr>
        </p:nvSpPr>
        <p:spPr>
          <a:xfrm>
            <a:off x="391886" y="2946051"/>
            <a:ext cx="4794068" cy="3247516"/>
          </a:xfrm>
        </p:spPr>
        <p:txBody>
          <a:bodyPr>
            <a:normAutofit/>
          </a:bodyPr>
          <a:lstStyle/>
          <a:p>
            <a:r>
              <a:rPr lang="en-US" sz="2400" dirty="0"/>
              <a:t>Pro-life/anti-abortion movement</a:t>
            </a:r>
          </a:p>
          <a:p>
            <a:r>
              <a:rPr lang="en-US" sz="2400" dirty="0"/>
              <a:t>Domestic violence laws </a:t>
            </a:r>
            <a:r>
              <a:rPr lang="en-US" sz="2400" dirty="0">
                <a:sym typeface="Wingdings" panose="05000000000000000000" pitchFamily="2" charset="2"/>
              </a:rPr>
              <a:t> Increase penalties for fetal harm</a:t>
            </a:r>
          </a:p>
          <a:p>
            <a:r>
              <a:rPr lang="en-US" sz="2400" dirty="0">
                <a:sym typeface="Wingdings" panose="05000000000000000000" pitchFamily="2" charset="2"/>
              </a:rPr>
              <a:t>War on Drugs</a:t>
            </a:r>
          </a:p>
          <a:p>
            <a:pPr lvl="1"/>
            <a:r>
              <a:rPr lang="en-US" dirty="0">
                <a:sym typeface="Wingdings" panose="05000000000000000000" pitchFamily="2" charset="2"/>
              </a:rPr>
              <a:t>“Crack babies”</a:t>
            </a:r>
            <a:endParaRPr lang="en-US" dirty="0"/>
          </a:p>
        </p:txBody>
      </p:sp>
      <p:pic>
        <p:nvPicPr>
          <p:cNvPr id="4" name="Picture 3">
            <a:extLst>
              <a:ext uri="{FF2B5EF4-FFF2-40B4-BE49-F238E27FC236}">
                <a16:creationId xmlns:a16="http://schemas.microsoft.com/office/drawing/2014/main" id="{6299B8AF-A214-99F6-680E-DC6895E47A62}"/>
              </a:ext>
            </a:extLst>
          </p:cNvPr>
          <p:cNvPicPr>
            <a:picLocks noChangeAspect="1"/>
          </p:cNvPicPr>
          <p:nvPr/>
        </p:nvPicPr>
        <p:blipFill>
          <a:blip r:embed="rId2"/>
          <a:srcRect t="8389" r="-1" b="1683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689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74CEB-23A8-75D3-3855-23E650B0E8C9}"/>
              </a:ext>
            </a:extLst>
          </p:cNvPr>
          <p:cNvPicPr>
            <a:picLocks noChangeAspect="1"/>
          </p:cNvPicPr>
          <p:nvPr/>
        </p:nvPicPr>
        <p:blipFill>
          <a:blip r:embed="rId2"/>
          <a:stretch>
            <a:fillRect/>
          </a:stretch>
        </p:blipFill>
        <p:spPr>
          <a:xfrm>
            <a:off x="2388628" y="261257"/>
            <a:ext cx="7414743" cy="6335486"/>
          </a:xfrm>
          <a:prstGeom prst="rect">
            <a:avLst/>
          </a:prstGeom>
        </p:spPr>
      </p:pic>
    </p:spTree>
    <p:extLst>
      <p:ext uri="{BB962C8B-B14F-4D97-AF65-F5344CB8AC3E}">
        <p14:creationId xmlns:p14="http://schemas.microsoft.com/office/powerpoint/2010/main" val="1414695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601A-107F-87D8-E395-524342F0512B}"/>
              </a:ext>
            </a:extLst>
          </p:cNvPr>
          <p:cNvSpPr>
            <a:spLocks noGrp="1"/>
          </p:cNvSpPr>
          <p:nvPr>
            <p:ph type="title"/>
          </p:nvPr>
        </p:nvSpPr>
        <p:spPr>
          <a:xfrm>
            <a:off x="838200" y="260622"/>
            <a:ext cx="10515600" cy="1032601"/>
          </a:xfrm>
        </p:spPr>
        <p:txBody>
          <a:bodyPr/>
          <a:lstStyle/>
          <a:p>
            <a:r>
              <a:rPr lang="en-US" dirty="0"/>
              <a:t>Prosecutions</a:t>
            </a:r>
          </a:p>
        </p:txBody>
      </p:sp>
      <p:sp>
        <p:nvSpPr>
          <p:cNvPr id="3" name="Content Placeholder 2">
            <a:extLst>
              <a:ext uri="{FF2B5EF4-FFF2-40B4-BE49-F238E27FC236}">
                <a16:creationId xmlns:a16="http://schemas.microsoft.com/office/drawing/2014/main" id="{BF1909A3-A1AF-D3EF-BECD-83389A4E0109}"/>
              </a:ext>
            </a:extLst>
          </p:cNvPr>
          <p:cNvSpPr>
            <a:spLocks noGrp="1"/>
          </p:cNvSpPr>
          <p:nvPr>
            <p:ph idx="1"/>
          </p:nvPr>
        </p:nvSpPr>
        <p:spPr>
          <a:xfrm>
            <a:off x="404949" y="1293222"/>
            <a:ext cx="11443062" cy="5304155"/>
          </a:xfrm>
        </p:spPr>
        <p:txBody>
          <a:bodyPr>
            <a:normAutofit lnSpcReduction="10000"/>
          </a:bodyPr>
          <a:lstStyle/>
          <a:p>
            <a:r>
              <a:rPr lang="en-US" dirty="0"/>
              <a:t>Drug use </a:t>
            </a:r>
            <a:r>
              <a:rPr lang="en-US" dirty="0">
                <a:sym typeface="Wingdings" panose="05000000000000000000" pitchFamily="2" charset="2"/>
              </a:rPr>
              <a:t> Fetal endangerment</a:t>
            </a:r>
          </a:p>
          <a:p>
            <a:r>
              <a:rPr lang="en-US" dirty="0">
                <a:sym typeface="Wingdings" panose="05000000000000000000" pitchFamily="2" charset="2"/>
              </a:rPr>
              <a:t>Accidents</a:t>
            </a:r>
          </a:p>
          <a:p>
            <a:r>
              <a:rPr lang="en-US" dirty="0">
                <a:sym typeface="Wingdings" panose="05000000000000000000" pitchFamily="2" charset="2"/>
              </a:rPr>
              <a:t>Attempted suicide</a:t>
            </a:r>
          </a:p>
          <a:p>
            <a:r>
              <a:rPr lang="en-US" dirty="0"/>
              <a:t>Intimate partner violence</a:t>
            </a:r>
          </a:p>
          <a:p>
            <a:r>
              <a:rPr lang="en-US" dirty="0"/>
              <a:t>Considering medical options, including abortion or vaginal birth</a:t>
            </a:r>
          </a:p>
          <a:p>
            <a:r>
              <a:rPr lang="en-US" dirty="0"/>
              <a:t>Refusing a C-section</a:t>
            </a:r>
          </a:p>
          <a:p>
            <a:pPr marL="0" indent="0">
              <a:buNone/>
            </a:pPr>
            <a:endParaRPr lang="en-US" dirty="0"/>
          </a:p>
          <a:p>
            <a:pPr marL="0" indent="0">
              <a:buNone/>
            </a:pPr>
            <a:r>
              <a:rPr lang="en-US" dirty="0"/>
              <a:t>“When physicians’ concerns about fetal well-being are allowed to supersede both a woman’s judgment about what is best for her family and her right to safeguard her bodily integrity, then there is no principled limitation on state power to police pregnancy and punish pregnant women” (Minkoff and Paltrow 2004, 1235).</a:t>
            </a:r>
          </a:p>
        </p:txBody>
      </p:sp>
      <p:pic>
        <p:nvPicPr>
          <p:cNvPr id="1026" name="Picture 2" descr="Race, the Media and the Myth of the 'Crack Baby' | Retro Report | PBS  LearningMedia">
            <a:extLst>
              <a:ext uri="{FF2B5EF4-FFF2-40B4-BE49-F238E27FC236}">
                <a16:creationId xmlns:a16="http://schemas.microsoft.com/office/drawing/2014/main" id="{8458BCAD-6E92-8E38-E448-16AEA60E8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719" y="143692"/>
            <a:ext cx="4737463" cy="266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0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BBC7-6F86-8A92-AD5B-9FB7578C62EE}"/>
              </a:ext>
            </a:extLst>
          </p:cNvPr>
          <p:cNvSpPr>
            <a:spLocks noGrp="1"/>
          </p:cNvSpPr>
          <p:nvPr>
            <p:ph type="title"/>
          </p:nvPr>
        </p:nvSpPr>
        <p:spPr>
          <a:xfrm>
            <a:off x="289560" y="221433"/>
            <a:ext cx="5562600" cy="1398361"/>
          </a:xfrm>
          <a:ln>
            <a:solidFill>
              <a:schemeClr val="tx1"/>
            </a:solidFill>
          </a:ln>
        </p:spPr>
        <p:txBody>
          <a:bodyPr>
            <a:normAutofit/>
          </a:bodyPr>
          <a:lstStyle/>
          <a:p>
            <a:r>
              <a:rPr lang="en-US" dirty="0"/>
              <a:t>Arguments against criminalization</a:t>
            </a:r>
          </a:p>
        </p:txBody>
      </p:sp>
      <p:sp>
        <p:nvSpPr>
          <p:cNvPr id="3" name="Content Placeholder 2">
            <a:extLst>
              <a:ext uri="{FF2B5EF4-FFF2-40B4-BE49-F238E27FC236}">
                <a16:creationId xmlns:a16="http://schemas.microsoft.com/office/drawing/2014/main" id="{96EEB250-DF76-5954-E136-541C5F62FB86}"/>
              </a:ext>
            </a:extLst>
          </p:cNvPr>
          <p:cNvSpPr>
            <a:spLocks noGrp="1"/>
          </p:cNvSpPr>
          <p:nvPr>
            <p:ph sz="half" idx="1"/>
          </p:nvPr>
        </p:nvSpPr>
        <p:spPr>
          <a:xfrm>
            <a:off x="289560" y="1825623"/>
            <a:ext cx="6228806" cy="4927874"/>
          </a:xfrm>
        </p:spPr>
        <p:txBody>
          <a:bodyPr>
            <a:normAutofit/>
          </a:bodyPr>
          <a:lstStyle/>
          <a:p>
            <a:r>
              <a:rPr lang="en-US" sz="3600" dirty="0"/>
              <a:t>Respect autonomy </a:t>
            </a:r>
            <a:r>
              <a:rPr lang="en-US" sz="3600" dirty="0">
                <a:sym typeface="Wingdings" panose="05000000000000000000" pitchFamily="2" charset="2"/>
              </a:rPr>
              <a:t> Improve overall outcomes</a:t>
            </a:r>
          </a:p>
          <a:p>
            <a:r>
              <a:rPr lang="en-US" sz="3600" dirty="0">
                <a:sym typeface="Wingdings" panose="05000000000000000000" pitchFamily="2" charset="2"/>
              </a:rPr>
              <a:t>Does not prevent harm or promote well-being</a:t>
            </a:r>
          </a:p>
          <a:p>
            <a:r>
              <a:rPr lang="en-US" sz="3600" dirty="0">
                <a:sym typeface="Wingdings" panose="05000000000000000000" pitchFamily="2" charset="2"/>
              </a:rPr>
              <a:t>Justice</a:t>
            </a:r>
          </a:p>
          <a:p>
            <a:pPr lvl="1">
              <a:buFont typeface="Courier New" panose="02070309020205020404" pitchFamily="49" charset="0"/>
              <a:buChar char="o"/>
            </a:pPr>
            <a:r>
              <a:rPr lang="en-US" sz="3500" dirty="0">
                <a:sym typeface="Wingdings" panose="05000000000000000000" pitchFamily="2" charset="2"/>
              </a:rPr>
              <a:t> </a:t>
            </a:r>
            <a:r>
              <a:rPr lang="en-US" sz="3200" dirty="0">
                <a:sym typeface="Wingdings" panose="05000000000000000000" pitchFamily="2" charset="2"/>
              </a:rPr>
              <a:t>Pregnant women treated unequally</a:t>
            </a:r>
          </a:p>
          <a:p>
            <a:pPr lvl="1">
              <a:buFont typeface="Courier New" panose="02070309020205020404" pitchFamily="49" charset="0"/>
              <a:buChar char="o"/>
            </a:pPr>
            <a:r>
              <a:rPr lang="en-US" sz="3200" dirty="0">
                <a:sym typeface="Wingdings" panose="05000000000000000000" pitchFamily="2" charset="2"/>
              </a:rPr>
              <a:t> Discriminatory application</a:t>
            </a:r>
            <a:endParaRPr lang="en-US" sz="3200" dirty="0"/>
          </a:p>
          <a:p>
            <a:pPr marL="514350" indent="-514350">
              <a:buFont typeface="+mj-lt"/>
              <a:buAutoNum type="arabicPeriod"/>
            </a:pPr>
            <a:endParaRPr lang="en-US" sz="3600" dirty="0">
              <a:sym typeface="Wingdings" panose="05000000000000000000" pitchFamily="2" charset="2"/>
            </a:endParaRPr>
          </a:p>
        </p:txBody>
      </p:sp>
      <p:sp>
        <p:nvSpPr>
          <p:cNvPr id="5" name="Content Placeholder 4">
            <a:extLst>
              <a:ext uri="{FF2B5EF4-FFF2-40B4-BE49-F238E27FC236}">
                <a16:creationId xmlns:a16="http://schemas.microsoft.com/office/drawing/2014/main" id="{72960AB6-AA5C-BAD1-5D8A-E0FA95B7486F}"/>
              </a:ext>
            </a:extLst>
          </p:cNvPr>
          <p:cNvSpPr>
            <a:spLocks noGrp="1"/>
          </p:cNvSpPr>
          <p:nvPr>
            <p:ph sz="half" idx="2"/>
          </p:nvPr>
        </p:nvSpPr>
        <p:spPr>
          <a:xfrm>
            <a:off x="6339838" y="1825625"/>
            <a:ext cx="5562601" cy="4351338"/>
          </a:xfrm>
        </p:spPr>
        <p:txBody>
          <a:bodyPr>
            <a:normAutofit/>
          </a:bodyPr>
          <a:lstStyle/>
          <a:p>
            <a:r>
              <a:rPr lang="en-US" sz="3600" dirty="0">
                <a:sym typeface="Wingdings" panose="05000000000000000000" pitchFamily="2" charset="2"/>
              </a:rPr>
              <a:t>Extent of woman’s obligations/fetal personhood</a:t>
            </a:r>
          </a:p>
          <a:p>
            <a:r>
              <a:rPr lang="en-US" sz="3600" dirty="0">
                <a:sym typeface="Wingdings" panose="05000000000000000000" pitchFamily="2" charset="2"/>
              </a:rPr>
              <a:t>Medical evidence</a:t>
            </a:r>
          </a:p>
          <a:p>
            <a:endParaRPr lang="en-US" dirty="0"/>
          </a:p>
        </p:txBody>
      </p:sp>
      <p:pic>
        <p:nvPicPr>
          <p:cNvPr id="4" name="Picture 3">
            <a:extLst>
              <a:ext uri="{FF2B5EF4-FFF2-40B4-BE49-F238E27FC236}">
                <a16:creationId xmlns:a16="http://schemas.microsoft.com/office/drawing/2014/main" id="{F00E25D2-5316-0BD5-89C8-5DEC18302871}"/>
              </a:ext>
            </a:extLst>
          </p:cNvPr>
          <p:cNvPicPr>
            <a:picLocks noChangeAspect="1"/>
          </p:cNvPicPr>
          <p:nvPr/>
        </p:nvPicPr>
        <p:blipFill>
          <a:blip r:embed="rId2"/>
          <a:stretch>
            <a:fillRect/>
          </a:stretch>
        </p:blipFill>
        <p:spPr>
          <a:xfrm>
            <a:off x="7621691" y="4289560"/>
            <a:ext cx="3177422" cy="2383066"/>
          </a:xfrm>
          <a:prstGeom prst="rect">
            <a:avLst/>
          </a:prstGeom>
        </p:spPr>
      </p:pic>
      <p:sp>
        <p:nvSpPr>
          <p:cNvPr id="6" name="Title 1">
            <a:extLst>
              <a:ext uri="{FF2B5EF4-FFF2-40B4-BE49-F238E27FC236}">
                <a16:creationId xmlns:a16="http://schemas.microsoft.com/office/drawing/2014/main" id="{82B0BD69-0753-5D8C-FA09-8AA031AFC9B8}"/>
              </a:ext>
            </a:extLst>
          </p:cNvPr>
          <p:cNvSpPr txBox="1">
            <a:spLocks/>
          </p:cNvSpPr>
          <p:nvPr/>
        </p:nvSpPr>
        <p:spPr>
          <a:xfrm>
            <a:off x="6339842" y="203380"/>
            <a:ext cx="5562600" cy="1398361"/>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Factors to consider</a:t>
            </a:r>
          </a:p>
        </p:txBody>
      </p:sp>
      <p:cxnSp>
        <p:nvCxnSpPr>
          <p:cNvPr id="8" name="Straight Connector 7">
            <a:extLst>
              <a:ext uri="{FF2B5EF4-FFF2-40B4-BE49-F238E27FC236}">
                <a16:creationId xmlns:a16="http://schemas.microsoft.com/office/drawing/2014/main" id="{45823354-8821-FA87-6C5E-AA8A134131D9}"/>
              </a:ext>
            </a:extLst>
          </p:cNvPr>
          <p:cNvCxnSpPr/>
          <p:nvPr/>
        </p:nvCxnSpPr>
        <p:spPr>
          <a:xfrm>
            <a:off x="6096000" y="2063931"/>
            <a:ext cx="0" cy="459068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8810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33D02F-9B01-19FA-AA00-8BF877B7E5D1}"/>
              </a:ext>
            </a:extLst>
          </p:cNvPr>
          <p:cNvSpPr>
            <a:spLocks noGrp="1"/>
          </p:cNvSpPr>
          <p:nvPr>
            <p:ph type="title"/>
          </p:nvPr>
        </p:nvSpPr>
        <p:spPr>
          <a:xfrm>
            <a:off x="90386" y="2215643"/>
            <a:ext cx="3023681" cy="2426713"/>
          </a:xfrm>
        </p:spPr>
        <p:txBody>
          <a:bodyPr/>
          <a:lstStyle/>
          <a:p>
            <a:r>
              <a:rPr lang="en-US" dirty="0"/>
              <a:t>In vitro fertilization</a:t>
            </a:r>
            <a:br>
              <a:rPr lang="en-US" dirty="0"/>
            </a:br>
            <a:r>
              <a:rPr lang="en-US" dirty="0"/>
              <a:t>(IVF)</a:t>
            </a:r>
          </a:p>
        </p:txBody>
      </p:sp>
      <p:pic>
        <p:nvPicPr>
          <p:cNvPr id="8" name="Picture 7">
            <a:extLst>
              <a:ext uri="{FF2B5EF4-FFF2-40B4-BE49-F238E27FC236}">
                <a16:creationId xmlns:a16="http://schemas.microsoft.com/office/drawing/2014/main" id="{F8E497E5-B423-0FA5-95AD-318D659C27BC}"/>
              </a:ext>
            </a:extLst>
          </p:cNvPr>
          <p:cNvPicPr>
            <a:picLocks noChangeAspect="1"/>
          </p:cNvPicPr>
          <p:nvPr/>
        </p:nvPicPr>
        <p:blipFill>
          <a:blip r:embed="rId2"/>
          <a:stretch>
            <a:fillRect/>
          </a:stretch>
        </p:blipFill>
        <p:spPr>
          <a:xfrm>
            <a:off x="3473882" y="0"/>
            <a:ext cx="5244236" cy="6858000"/>
          </a:xfrm>
          <a:prstGeom prst="rect">
            <a:avLst/>
          </a:prstGeom>
        </p:spPr>
      </p:pic>
      <p:sp>
        <p:nvSpPr>
          <p:cNvPr id="9" name="TextBox 8">
            <a:extLst>
              <a:ext uri="{FF2B5EF4-FFF2-40B4-BE49-F238E27FC236}">
                <a16:creationId xmlns:a16="http://schemas.microsoft.com/office/drawing/2014/main" id="{4C8E2F65-49D7-977A-E060-517ED09BB2FF}"/>
              </a:ext>
            </a:extLst>
          </p:cNvPr>
          <p:cNvSpPr txBox="1"/>
          <p:nvPr/>
        </p:nvSpPr>
        <p:spPr>
          <a:xfrm>
            <a:off x="8801100" y="6457890"/>
            <a:ext cx="3390900" cy="400110"/>
          </a:xfrm>
          <a:prstGeom prst="rect">
            <a:avLst/>
          </a:prstGeom>
          <a:noFill/>
        </p:spPr>
        <p:txBody>
          <a:bodyPr wrap="square" rtlCol="0">
            <a:spAutoFit/>
          </a:bodyPr>
          <a:lstStyle/>
          <a:p>
            <a:pPr algn="r"/>
            <a:r>
              <a:rPr lang="en-US" sz="1000" dirty="0">
                <a:solidFill>
                  <a:schemeClr val="bg2">
                    <a:lumMod val="50000"/>
                  </a:schemeClr>
                </a:solidFill>
              </a:rPr>
              <a:t>Image: https://www.nejm.org/doi/full/10.1056/NEJMcp2311150</a:t>
            </a:r>
          </a:p>
        </p:txBody>
      </p:sp>
    </p:spTree>
    <p:extLst>
      <p:ext uri="{BB962C8B-B14F-4D97-AF65-F5344CB8AC3E}">
        <p14:creationId xmlns:p14="http://schemas.microsoft.com/office/powerpoint/2010/main" val="254000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92EA-CF46-A267-1304-CD2AB86DD5E9}"/>
              </a:ext>
            </a:extLst>
          </p:cNvPr>
          <p:cNvSpPr>
            <a:spLocks noGrp="1"/>
          </p:cNvSpPr>
          <p:nvPr>
            <p:ph type="title"/>
          </p:nvPr>
        </p:nvSpPr>
        <p:spPr/>
        <p:txBody>
          <a:bodyPr/>
          <a:lstStyle/>
          <a:p>
            <a:r>
              <a:rPr lang="en-US" dirty="0"/>
              <a:t>Moral objections to IVF</a:t>
            </a:r>
          </a:p>
        </p:txBody>
      </p:sp>
      <p:sp>
        <p:nvSpPr>
          <p:cNvPr id="3" name="Content Placeholder 2">
            <a:extLst>
              <a:ext uri="{FF2B5EF4-FFF2-40B4-BE49-F238E27FC236}">
                <a16:creationId xmlns:a16="http://schemas.microsoft.com/office/drawing/2014/main" id="{84B5068D-1636-109B-AB17-F046B2E6D89F}"/>
              </a:ext>
            </a:extLst>
          </p:cNvPr>
          <p:cNvSpPr>
            <a:spLocks noGrp="1"/>
          </p:cNvSpPr>
          <p:nvPr>
            <p:ph idx="1"/>
          </p:nvPr>
        </p:nvSpPr>
        <p:spPr>
          <a:xfrm>
            <a:off x="490539" y="1561501"/>
            <a:ext cx="8348661" cy="4351338"/>
          </a:xfrm>
        </p:spPr>
        <p:txBody>
          <a:bodyPr/>
          <a:lstStyle/>
          <a:p>
            <a:pPr marL="514350" indent="-514350">
              <a:buFont typeface="+mj-lt"/>
              <a:buAutoNum type="arabicPeriod"/>
            </a:pPr>
            <a:r>
              <a:rPr lang="en-US" dirty="0"/>
              <a:t>Destruction of unused embryos </a:t>
            </a:r>
            <a:r>
              <a:rPr lang="en-US" dirty="0">
                <a:sym typeface="Wingdings" panose="05000000000000000000" pitchFamily="2" charset="2"/>
              </a:rPr>
              <a:t> Killing a person/potential person</a:t>
            </a:r>
          </a:p>
          <a:p>
            <a:pPr lvl="1"/>
            <a:r>
              <a:rPr lang="en-US" dirty="0">
                <a:sym typeface="Wingdings" panose="05000000000000000000" pitchFamily="2" charset="2"/>
              </a:rPr>
              <a:t>Fetal personhood laws</a:t>
            </a:r>
          </a:p>
          <a:p>
            <a:pPr lvl="1"/>
            <a:r>
              <a:rPr lang="en-US" dirty="0">
                <a:sym typeface="Wingdings" panose="05000000000000000000" pitchFamily="2" charset="2"/>
              </a:rPr>
              <a:t>Potential personhood  Morally considerable?</a:t>
            </a:r>
          </a:p>
          <a:p>
            <a:pPr lvl="1"/>
            <a:r>
              <a:rPr lang="en-US" dirty="0">
                <a:sym typeface="Wingdings" panose="05000000000000000000" pitchFamily="2" charset="2"/>
              </a:rPr>
              <a:t>Cryopreserved embryos  Active potency?</a:t>
            </a:r>
          </a:p>
          <a:p>
            <a:pPr marL="514350" indent="-514350">
              <a:buFont typeface="+mj-lt"/>
              <a:buAutoNum type="arabicPeriod"/>
            </a:pPr>
            <a:r>
              <a:rPr lang="en-US" dirty="0">
                <a:sym typeface="Wingdings" panose="05000000000000000000" pitchFamily="2" charset="2"/>
              </a:rPr>
              <a:t>Disabilities</a:t>
            </a:r>
          </a:p>
          <a:p>
            <a:pPr lvl="1"/>
            <a:r>
              <a:rPr lang="en-US" dirty="0">
                <a:sym typeface="Wingdings" panose="05000000000000000000" pitchFamily="2" charset="2"/>
              </a:rPr>
              <a:t>Selecting </a:t>
            </a:r>
            <a:r>
              <a:rPr lang="en-US" i="1" dirty="0">
                <a:sym typeface="Wingdings" panose="05000000000000000000" pitchFamily="2" charset="2"/>
              </a:rPr>
              <a:t>against</a:t>
            </a:r>
            <a:r>
              <a:rPr lang="en-US" dirty="0">
                <a:sym typeface="Wingdings" panose="05000000000000000000" pitchFamily="2" charset="2"/>
              </a:rPr>
              <a:t> disabled embryos</a:t>
            </a:r>
          </a:p>
          <a:p>
            <a:pPr lvl="1"/>
            <a:r>
              <a:rPr lang="en-US" dirty="0">
                <a:sym typeface="Wingdings" panose="05000000000000000000" pitchFamily="2" charset="2"/>
              </a:rPr>
              <a:t>Selecting </a:t>
            </a:r>
            <a:r>
              <a:rPr lang="en-US" i="1" dirty="0">
                <a:sym typeface="Wingdings" panose="05000000000000000000" pitchFamily="2" charset="2"/>
              </a:rPr>
              <a:t>for</a:t>
            </a:r>
            <a:r>
              <a:rPr lang="en-US" dirty="0">
                <a:sym typeface="Wingdings" panose="05000000000000000000" pitchFamily="2" charset="2"/>
              </a:rPr>
              <a:t> disabled embryos</a:t>
            </a:r>
            <a:endParaRPr lang="en-US" dirty="0"/>
          </a:p>
        </p:txBody>
      </p:sp>
      <p:sp>
        <p:nvSpPr>
          <p:cNvPr id="4" name="TextBox 3">
            <a:extLst>
              <a:ext uri="{FF2B5EF4-FFF2-40B4-BE49-F238E27FC236}">
                <a16:creationId xmlns:a16="http://schemas.microsoft.com/office/drawing/2014/main" id="{722D9F02-35CA-4AFA-B3EE-131CAB3C1226}"/>
              </a:ext>
            </a:extLst>
          </p:cNvPr>
          <p:cNvSpPr txBox="1"/>
          <p:nvPr/>
        </p:nvSpPr>
        <p:spPr>
          <a:xfrm>
            <a:off x="9258300" y="119746"/>
            <a:ext cx="2788520" cy="707886"/>
          </a:xfrm>
          <a:prstGeom prst="rect">
            <a:avLst/>
          </a:prstGeom>
          <a:solidFill>
            <a:schemeClr val="bg1"/>
          </a:solidFill>
          <a:ln>
            <a:solidFill>
              <a:srgbClr val="FF0000"/>
            </a:solidFill>
          </a:ln>
        </p:spPr>
        <p:txBody>
          <a:bodyPr wrap="none" rtlCol="0">
            <a:spAutoFit/>
          </a:bodyPr>
          <a:lstStyle/>
          <a:p>
            <a:pPr algn="ctr"/>
            <a:r>
              <a:rPr lang="en-US" sz="2000" dirty="0">
                <a:solidFill>
                  <a:srgbClr val="FF0000"/>
                </a:solidFill>
              </a:rPr>
              <a:t>Warnock Report (1984):</a:t>
            </a:r>
          </a:p>
          <a:p>
            <a:pPr algn="ctr"/>
            <a:r>
              <a:rPr lang="en-US" sz="2000" dirty="0">
                <a:solidFill>
                  <a:srgbClr val="FF0000"/>
                </a:solidFill>
              </a:rPr>
              <a:t>14-day rule</a:t>
            </a:r>
          </a:p>
        </p:txBody>
      </p:sp>
      <p:pic>
        <p:nvPicPr>
          <p:cNvPr id="5" name="Picture 4">
            <a:extLst>
              <a:ext uri="{FF2B5EF4-FFF2-40B4-BE49-F238E27FC236}">
                <a16:creationId xmlns:a16="http://schemas.microsoft.com/office/drawing/2014/main" id="{E7E198E7-205D-87BC-146B-D1956663105F}"/>
              </a:ext>
            </a:extLst>
          </p:cNvPr>
          <p:cNvPicPr>
            <a:picLocks noChangeAspect="1"/>
          </p:cNvPicPr>
          <p:nvPr/>
        </p:nvPicPr>
        <p:blipFill>
          <a:blip r:embed="rId2"/>
          <a:stretch>
            <a:fillRect/>
          </a:stretch>
        </p:blipFill>
        <p:spPr>
          <a:xfrm>
            <a:off x="9258300" y="931090"/>
            <a:ext cx="2793242" cy="2714081"/>
          </a:xfrm>
          <a:prstGeom prst="rect">
            <a:avLst/>
          </a:prstGeom>
          <a:ln>
            <a:solidFill>
              <a:srgbClr val="FF0000"/>
            </a:solidFill>
          </a:ln>
        </p:spPr>
      </p:pic>
      <p:pic>
        <p:nvPicPr>
          <p:cNvPr id="6" name="Picture 5">
            <a:extLst>
              <a:ext uri="{FF2B5EF4-FFF2-40B4-BE49-F238E27FC236}">
                <a16:creationId xmlns:a16="http://schemas.microsoft.com/office/drawing/2014/main" id="{1FC8884D-A253-BA97-FC4F-730141E86D5D}"/>
              </a:ext>
            </a:extLst>
          </p:cNvPr>
          <p:cNvPicPr>
            <a:picLocks noChangeAspect="1"/>
          </p:cNvPicPr>
          <p:nvPr/>
        </p:nvPicPr>
        <p:blipFill>
          <a:blip r:embed="rId3"/>
          <a:stretch>
            <a:fillRect/>
          </a:stretch>
        </p:blipFill>
        <p:spPr>
          <a:xfrm>
            <a:off x="6443662" y="3829169"/>
            <a:ext cx="3214687" cy="2909086"/>
          </a:xfrm>
          <a:prstGeom prst="rect">
            <a:avLst/>
          </a:prstGeom>
        </p:spPr>
      </p:pic>
    </p:spTree>
    <p:extLst>
      <p:ext uri="{BB962C8B-B14F-4D97-AF65-F5344CB8AC3E}">
        <p14:creationId xmlns:p14="http://schemas.microsoft.com/office/powerpoint/2010/main" val="263919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9533-1226-0AB6-B389-CE94A3F5AA7F}"/>
              </a:ext>
            </a:extLst>
          </p:cNvPr>
          <p:cNvSpPr>
            <a:spLocks noGrp="1"/>
          </p:cNvSpPr>
          <p:nvPr>
            <p:ph type="title"/>
          </p:nvPr>
        </p:nvSpPr>
        <p:spPr>
          <a:xfrm>
            <a:off x="838200" y="365125"/>
            <a:ext cx="10515600" cy="873125"/>
          </a:xfrm>
        </p:spPr>
        <p:txBody>
          <a:bodyPr/>
          <a:lstStyle/>
          <a:p>
            <a:pPr algn="ctr"/>
            <a:r>
              <a:rPr lang="en-US" dirty="0"/>
              <a:t>Surrogate motherhood</a:t>
            </a:r>
          </a:p>
        </p:txBody>
      </p:sp>
      <p:pic>
        <p:nvPicPr>
          <p:cNvPr id="4" name="Picture 3">
            <a:extLst>
              <a:ext uri="{FF2B5EF4-FFF2-40B4-BE49-F238E27FC236}">
                <a16:creationId xmlns:a16="http://schemas.microsoft.com/office/drawing/2014/main" id="{353CC0FD-F8F7-02E7-5421-9BA4E7E65E1D}"/>
              </a:ext>
            </a:extLst>
          </p:cNvPr>
          <p:cNvPicPr>
            <a:picLocks noChangeAspect="1"/>
          </p:cNvPicPr>
          <p:nvPr/>
        </p:nvPicPr>
        <p:blipFill>
          <a:blip r:embed="rId2"/>
          <a:stretch>
            <a:fillRect/>
          </a:stretch>
        </p:blipFill>
        <p:spPr>
          <a:xfrm>
            <a:off x="1219200" y="1409700"/>
            <a:ext cx="9753600" cy="4876800"/>
          </a:xfrm>
          <a:prstGeom prst="rect">
            <a:avLst/>
          </a:prstGeom>
        </p:spPr>
      </p:pic>
      <p:sp>
        <p:nvSpPr>
          <p:cNvPr id="5" name="TextBox 4">
            <a:extLst>
              <a:ext uri="{FF2B5EF4-FFF2-40B4-BE49-F238E27FC236}">
                <a16:creationId xmlns:a16="http://schemas.microsoft.com/office/drawing/2014/main" id="{151872CA-860F-A4D6-8256-F0C0F439A4F0}"/>
              </a:ext>
            </a:extLst>
          </p:cNvPr>
          <p:cNvSpPr txBox="1"/>
          <p:nvPr/>
        </p:nvSpPr>
        <p:spPr>
          <a:xfrm>
            <a:off x="8801100" y="6611779"/>
            <a:ext cx="3390900" cy="246221"/>
          </a:xfrm>
          <a:prstGeom prst="rect">
            <a:avLst/>
          </a:prstGeom>
          <a:noFill/>
        </p:spPr>
        <p:txBody>
          <a:bodyPr wrap="square" rtlCol="0">
            <a:spAutoFit/>
          </a:bodyPr>
          <a:lstStyle/>
          <a:p>
            <a:pPr algn="r"/>
            <a:r>
              <a:rPr lang="en-US" sz="1000" dirty="0">
                <a:solidFill>
                  <a:schemeClr val="bg2">
                    <a:lumMod val="50000"/>
                  </a:schemeClr>
                </a:solidFill>
              </a:rPr>
              <a:t>Image: https://surrogatesteps.com/surrogate-baby-dna/</a:t>
            </a:r>
          </a:p>
        </p:txBody>
      </p:sp>
    </p:spTree>
    <p:extLst>
      <p:ext uri="{BB962C8B-B14F-4D97-AF65-F5344CB8AC3E}">
        <p14:creationId xmlns:p14="http://schemas.microsoft.com/office/powerpoint/2010/main" val="3831509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607F-85C0-E2D6-18DC-B39E0F9346B1}"/>
              </a:ext>
            </a:extLst>
          </p:cNvPr>
          <p:cNvSpPr>
            <a:spLocks noGrp="1"/>
          </p:cNvSpPr>
          <p:nvPr>
            <p:ph type="title"/>
          </p:nvPr>
        </p:nvSpPr>
        <p:spPr/>
        <p:txBody>
          <a:bodyPr/>
          <a:lstStyle/>
          <a:p>
            <a:r>
              <a:rPr lang="en-US" dirty="0"/>
              <a:t>The Case of Baby M</a:t>
            </a:r>
          </a:p>
        </p:txBody>
      </p:sp>
      <p:sp>
        <p:nvSpPr>
          <p:cNvPr id="3" name="Content Placeholder 2">
            <a:extLst>
              <a:ext uri="{FF2B5EF4-FFF2-40B4-BE49-F238E27FC236}">
                <a16:creationId xmlns:a16="http://schemas.microsoft.com/office/drawing/2014/main" id="{201E2CA7-B477-F6E6-38BA-AE98C5001DE2}"/>
              </a:ext>
            </a:extLst>
          </p:cNvPr>
          <p:cNvSpPr>
            <a:spLocks noGrp="1"/>
          </p:cNvSpPr>
          <p:nvPr>
            <p:ph idx="1"/>
          </p:nvPr>
        </p:nvSpPr>
        <p:spPr>
          <a:xfrm>
            <a:off x="838200" y="1825625"/>
            <a:ext cx="5172075" cy="4351338"/>
          </a:xfrm>
        </p:spPr>
        <p:txBody>
          <a:bodyPr/>
          <a:lstStyle/>
          <a:p>
            <a:r>
              <a:rPr lang="en-US" dirty="0"/>
              <a:t>Custody not based on child’s best interests</a:t>
            </a:r>
          </a:p>
          <a:p>
            <a:r>
              <a:rPr lang="en-US" dirty="0"/>
              <a:t>Baby-selling</a:t>
            </a:r>
          </a:p>
          <a:p>
            <a:r>
              <a:rPr lang="en-US" dirty="0"/>
              <a:t>Economic desperation</a:t>
            </a:r>
          </a:p>
          <a:p>
            <a:r>
              <a:rPr lang="en-US" dirty="0"/>
              <a:t>Concern for well-being </a:t>
            </a:r>
            <a:r>
              <a:rPr lang="en-US" dirty="0">
                <a:sym typeface="Wingdings" panose="05000000000000000000" pitchFamily="2" charset="2"/>
              </a:rPr>
              <a:t> Profit motive</a:t>
            </a:r>
          </a:p>
          <a:p>
            <a:r>
              <a:rPr lang="en-US" dirty="0">
                <a:sym typeface="Wingdings" panose="05000000000000000000" pitchFamily="2" charset="2"/>
              </a:rPr>
              <a:t>Degrading to women</a:t>
            </a:r>
            <a:endParaRPr lang="en-US" dirty="0"/>
          </a:p>
        </p:txBody>
      </p:sp>
      <p:pic>
        <p:nvPicPr>
          <p:cNvPr id="4" name="Picture 3">
            <a:extLst>
              <a:ext uri="{FF2B5EF4-FFF2-40B4-BE49-F238E27FC236}">
                <a16:creationId xmlns:a16="http://schemas.microsoft.com/office/drawing/2014/main" id="{1342C7E3-D472-554E-3ED8-D97A2FAD0048}"/>
              </a:ext>
            </a:extLst>
          </p:cNvPr>
          <p:cNvPicPr>
            <a:picLocks noChangeAspect="1"/>
          </p:cNvPicPr>
          <p:nvPr/>
        </p:nvPicPr>
        <p:blipFill>
          <a:blip r:embed="rId2"/>
          <a:stretch>
            <a:fillRect/>
          </a:stretch>
        </p:blipFill>
        <p:spPr>
          <a:xfrm>
            <a:off x="6096000" y="1043654"/>
            <a:ext cx="6019800" cy="4770691"/>
          </a:xfrm>
          <a:prstGeom prst="rect">
            <a:avLst/>
          </a:prstGeom>
        </p:spPr>
      </p:pic>
    </p:spTree>
    <p:extLst>
      <p:ext uri="{BB962C8B-B14F-4D97-AF65-F5344CB8AC3E}">
        <p14:creationId xmlns:p14="http://schemas.microsoft.com/office/powerpoint/2010/main" val="22903666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1715668F6654A84B050516820A01E" ma:contentTypeVersion="14" ma:contentTypeDescription="Create a new document." ma:contentTypeScope="" ma:versionID="4feada6d848273257f372c6f4e2698f5">
  <xsd:schema xmlns:xsd="http://www.w3.org/2001/XMLSchema" xmlns:xs="http://www.w3.org/2001/XMLSchema" xmlns:p="http://schemas.microsoft.com/office/2006/metadata/properties" xmlns:ns2="141ccd18-d83e-4bed-9525-04fdd4fc676e" xmlns:ns3="c43f696e-320a-443d-b9e7-bf7ccdd1ea5a" targetNamespace="http://schemas.microsoft.com/office/2006/metadata/properties" ma:root="true" ma:fieldsID="4121604b9227acdf4c71d3ec12fea064" ns2:_="" ns3:_="">
    <xsd:import namespace="141ccd18-d83e-4bed-9525-04fdd4fc676e"/>
    <xsd:import namespace="c43f696e-320a-443d-b9e7-bf7ccdd1ea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ccd18-d83e-4bed-9525-04fdd4fc67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457497-ed84-42a9-879f-f33eea5232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3f696e-320a-443d-b9e7-bf7ccdd1ea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a262ce-f239-41cc-9d0e-e2c2d71a2fcd}" ma:internalName="TaxCatchAll" ma:showField="CatchAllData" ma:web="c43f696e-320a-443d-b9e7-bf7ccdd1ea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3f696e-320a-443d-b9e7-bf7ccdd1ea5a" xsi:nil="true"/>
    <lcf76f155ced4ddcb4097134ff3c332f xmlns="141ccd18-d83e-4bed-9525-04fdd4fc67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A064C7-EE61-4837-816F-4AA662784195}"/>
</file>

<file path=customXml/itemProps2.xml><?xml version="1.0" encoding="utf-8"?>
<ds:datastoreItem xmlns:ds="http://schemas.openxmlformats.org/officeDocument/2006/customXml" ds:itemID="{D1D44BF4-F4A1-471D-B015-1F884B049F47}"/>
</file>

<file path=customXml/itemProps3.xml><?xml version="1.0" encoding="utf-8"?>
<ds:datastoreItem xmlns:ds="http://schemas.openxmlformats.org/officeDocument/2006/customXml" ds:itemID="{2C30D8A7-93C6-4907-A810-7477298D4418}"/>
</file>

<file path=docProps/app.xml><?xml version="1.0" encoding="utf-8"?>
<Properties xmlns="http://schemas.openxmlformats.org/officeDocument/2006/extended-properties" xmlns:vt="http://schemas.openxmlformats.org/officeDocument/2006/docPropsVTypes">
  <TotalTime>186</TotalTime>
  <Words>595</Words>
  <Application>Microsoft Office PowerPoint</Application>
  <PresentationFormat>Widescreen</PresentationFormat>
  <Paragraphs>107</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Courier New</vt:lpstr>
      <vt:lpstr>Wingdings</vt:lpstr>
      <vt:lpstr>1_Office Theme</vt:lpstr>
      <vt:lpstr>Chapter 6 Pregnancy and Reproductive Technologies</vt:lpstr>
      <vt:lpstr>Legal shift toward criminalizing pregnancy</vt:lpstr>
      <vt:lpstr>PowerPoint Presentation</vt:lpstr>
      <vt:lpstr>Prosecutions</vt:lpstr>
      <vt:lpstr>Arguments against criminalization</vt:lpstr>
      <vt:lpstr>In vitro fertilization (IVF)</vt:lpstr>
      <vt:lpstr>Moral objections to IVF</vt:lpstr>
      <vt:lpstr>Surrogate motherhood</vt:lpstr>
      <vt:lpstr>The Case of Baby M</vt:lpstr>
      <vt:lpstr>Warnock Report</vt:lpstr>
      <vt:lpstr>For surrogacy</vt:lpstr>
      <vt:lpstr>Kinds of prenatal screening</vt:lpstr>
      <vt:lpstr>Against disability-selective abortion</vt:lpstr>
      <vt:lpstr>Genetic enhancement</vt:lpstr>
      <vt:lpstr>Against genetic enhancement</vt:lpstr>
      <vt:lpstr>Stem cell research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Altman</dc:creator>
  <cp:lastModifiedBy>Matthew Altman</cp:lastModifiedBy>
  <cp:revision>14</cp:revision>
  <dcterms:created xsi:type="dcterms:W3CDTF">2025-03-16T20:15:08Z</dcterms:created>
  <dcterms:modified xsi:type="dcterms:W3CDTF">2025-06-26T17:31:47Z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0x0101005261715668F6654A84B050516820A01E</vt:lpwstr>
  </property>
</Properties>
</file>