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85" r:id="rId3"/>
    <p:sldId id="286" r:id="rId4"/>
    <p:sldId id="287" r:id="rId5"/>
    <p:sldId id="288" r:id="rId6"/>
    <p:sldId id="290" r:id="rId7"/>
    <p:sldId id="289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60CAB-1679-79F4-439B-B0BB01170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0E8743-7181-8C77-8D24-EEF5842DA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50A4D-4BB8-8E12-0359-B32C81F9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64A13-3595-CF3C-3AF0-FCAAA2058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5B5EC-53B8-2DD1-9644-5C4ABCEBE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1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BB4AE-C718-3387-361B-544F61797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FEBE9-462E-697B-722B-8FEB3891E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83FBE-6E7D-2C00-1D5C-82B3894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C9F18-6894-EC24-13E5-2150AC5E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1F1D0-47A8-85C8-6DF7-1CC12218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7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A79A5D-2A87-A6B0-7B2E-995CF30A9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C98A94-747B-3334-096E-0F8C0A0C4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BA601-DA1B-1821-279A-FBC1A2F2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9CFE7-9080-1C37-8F7E-9FDA14A2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C0757-3BED-81F9-8003-7AC832D4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8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23585-952E-53DE-B6B7-A94516AC7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3F4C-7FB8-8AE2-DF7A-249BE7455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646AE-6F4B-5AF9-2448-9905124B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0F493-7F6B-F126-9DC2-13CD0F525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C4C8-86B1-6932-16E0-EC476D424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5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58B8-2586-A299-7FBC-E1841FA8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6297F-820F-26E0-934D-B839209B7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2347F-66E0-DB8F-03BD-A3B5F3B5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E2848-FC6D-D16B-19A0-1C0C85D53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AE33-6B38-09F5-3F9B-F5B7BF368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0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99B9E-FDDE-DA09-1013-B7347C7D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8C54-C348-D948-CA7D-F96048FFC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486F0-0666-E7FC-B646-4427C3D76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CDCA6-9341-8261-0702-1A230CBE5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BED63-40F1-F2F8-4AB8-2119B04C6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E3BEE-AFCE-13DE-5AA7-B882CB45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6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4C32-AFF0-47EC-7016-457CE7DCB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96963-4BC2-0E83-9C6B-D53922F39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AA7E6-58ED-87BF-A307-BE87DD0D3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58ECF4-0A31-7CEF-3B99-FBDFB171B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67C4D-42DF-3CF2-265E-C1BAFAC96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72FB14-8D43-1F29-B432-D8D6CBA1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542E25-2BAA-ADA4-CA01-A36FD015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BABE7D-1331-7281-1836-86D5B5AF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4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69F6-BD4B-AB23-39B8-E2264C445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783BEF-D945-FB70-4F7B-889DFE341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CEE35-8416-2DBB-AA9D-C2494E6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0A07D-53E1-3E61-05EA-0F09660D3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1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628E1A-17FB-30CF-7AB1-3D148344C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0648CF-FC54-A1DA-0D72-92AD0377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E55BF-B090-B06F-3588-512660F48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9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74CA-8922-4859-C096-592D646B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E73B-E1D0-7D99-C856-463C4658A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3E5FF-4795-38F3-226E-C50E2CDE1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61A00-1786-3798-8868-9D983033E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AC1AD-9EB6-B113-5B5A-67A0BD27A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8DF11-8801-5F09-961B-407E8A567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0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7C117-37AD-1808-D733-69A28722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F33C1D-4C14-427C-05F7-9CCDA00E3A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EB192-64B1-5E68-D46C-D8924E36A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4E5CB-0D3C-2524-EFC6-90211ECD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98128-5B66-0BBE-0C2A-9745740DF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68251-440B-9E6E-C82B-433FAAF4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0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9C8F16-1343-1564-26DF-53E92F55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85B95-5F50-9EDA-110D-C581896F9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3CC5D-D3A4-B8FB-A86B-368293FE4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ABF07-AFBE-2518-1433-C7A013C3B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91D26-B2DD-4044-21A8-AF24B1807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7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B0E4D9-296E-AF69-5C63-E30D0A62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75" y="315912"/>
            <a:ext cx="6619875" cy="6226175"/>
          </a:xfrm>
        </p:spPr>
        <p:txBody>
          <a:bodyPr>
            <a:normAutofit/>
          </a:bodyPr>
          <a:lstStyle/>
          <a:p>
            <a:r>
              <a:rPr lang="en-US" sz="6000" u="sng" dirty="0"/>
              <a:t>Chapter 7</a:t>
            </a:r>
            <a:br>
              <a:rPr lang="en-US" sz="6000" u="sng" dirty="0"/>
            </a:br>
            <a:r>
              <a:rPr lang="en-US" sz="6000" dirty="0"/>
              <a:t>Advance Directives and Decision-Making</a:t>
            </a:r>
            <a:br>
              <a:rPr lang="en-US" sz="6000" dirty="0"/>
            </a:br>
            <a:r>
              <a:rPr lang="en-US" sz="6000" dirty="0"/>
              <a:t>for Incapacitated Patients</a:t>
            </a:r>
          </a:p>
        </p:txBody>
      </p:sp>
      <p:pic>
        <p:nvPicPr>
          <p:cNvPr id="10" name="Content Placeholder 9" descr="A back cover of a medical ethics book&#10;&#10;AI-generated content may be incorrect.">
            <a:extLst>
              <a:ext uri="{FF2B5EF4-FFF2-40B4-BE49-F238E27FC236}">
                <a16:creationId xmlns:a16="http://schemas.microsoft.com/office/drawing/2014/main" id="{C0BC9DD0-C80B-08DB-950E-2BB6E1973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5"/>
          <a:stretch/>
        </p:blipFill>
        <p:spPr>
          <a:xfrm>
            <a:off x="428624" y="74533"/>
            <a:ext cx="4505325" cy="6708934"/>
          </a:xfrm>
        </p:spPr>
      </p:pic>
    </p:spTree>
    <p:extLst>
      <p:ext uri="{BB962C8B-B14F-4D97-AF65-F5344CB8AC3E}">
        <p14:creationId xmlns:p14="http://schemas.microsoft.com/office/powerpoint/2010/main" val="1371700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27B68-8D3A-2C3C-37BE-87AE56E9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5525"/>
          </a:xfrm>
        </p:spPr>
        <p:txBody>
          <a:bodyPr/>
          <a:lstStyle/>
          <a:p>
            <a:pPr algn="ctr"/>
            <a:r>
              <a:rPr lang="en-US" dirty="0"/>
              <a:t>Legal competence vs. Medical capacity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77B4E-803B-36CD-D62D-C8C64E03E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14500" y="1462088"/>
            <a:ext cx="3962400" cy="1785937"/>
          </a:xfrm>
        </p:spPr>
        <p:txBody>
          <a:bodyPr/>
          <a:lstStyle/>
          <a:p>
            <a:r>
              <a:rPr lang="en-US" dirty="0"/>
              <a:t>Legal determination</a:t>
            </a:r>
          </a:p>
          <a:p>
            <a:r>
              <a:rPr lang="en-US" dirty="0"/>
              <a:t>Binary (yes or no)</a:t>
            </a:r>
          </a:p>
          <a:p>
            <a:r>
              <a:rPr lang="en-US" dirty="0"/>
              <a:t>Presumed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CE5C31-1124-DC1C-ADDB-D9E1FC090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7025" y="1462088"/>
            <a:ext cx="5181600" cy="5225101"/>
          </a:xfrm>
        </p:spPr>
        <p:txBody>
          <a:bodyPr/>
          <a:lstStyle/>
          <a:p>
            <a:r>
              <a:rPr lang="en-US" dirty="0"/>
              <a:t>Clinical assessment</a:t>
            </a:r>
          </a:p>
          <a:p>
            <a:r>
              <a:rPr lang="en-US" dirty="0"/>
              <a:t>Spectrum</a:t>
            </a:r>
          </a:p>
          <a:p>
            <a:pPr lvl="1"/>
            <a:r>
              <a:rPr lang="en-US" dirty="0"/>
              <a:t>Communicate</a:t>
            </a:r>
          </a:p>
          <a:p>
            <a:pPr lvl="1"/>
            <a:r>
              <a:rPr lang="en-US" dirty="0"/>
              <a:t>Understand alternatives</a:t>
            </a:r>
          </a:p>
          <a:p>
            <a:pPr lvl="1"/>
            <a:r>
              <a:rPr lang="en-US" dirty="0"/>
              <a:t>Appreciate their significance</a:t>
            </a:r>
          </a:p>
          <a:p>
            <a:pPr lvl="1"/>
            <a:r>
              <a:rPr lang="en-US" dirty="0"/>
              <a:t>Reason about risks and benefits</a:t>
            </a:r>
          </a:p>
          <a:p>
            <a:r>
              <a:rPr lang="en-US" dirty="0"/>
              <a:t>Lack capacity: Infants, severely disabled, PVS patients, etc.</a:t>
            </a:r>
          </a:p>
          <a:p>
            <a:r>
              <a:rPr lang="en-US" dirty="0" err="1"/>
              <a:t>MacCAT</a:t>
            </a:r>
            <a:r>
              <a:rPr lang="en-US" dirty="0"/>
              <a:t>-T or ACE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4DD476-D7E6-852B-4700-F44D842081BF}"/>
              </a:ext>
            </a:extLst>
          </p:cNvPr>
          <p:cNvCxnSpPr>
            <a:cxnSpLocks/>
          </p:cNvCxnSpPr>
          <p:nvPr/>
        </p:nvCxnSpPr>
        <p:spPr>
          <a:xfrm>
            <a:off x="6219825" y="1462088"/>
            <a:ext cx="0" cy="49338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68B5E84-8827-B6D9-9CCB-BE3E3AA51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3402805"/>
            <a:ext cx="5353051" cy="334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1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718AFE-CC30-5300-0DE2-C7F16453B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26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/>
              <a:t>Conroy</a:t>
            </a:r>
            <a:r>
              <a:rPr lang="en-US" sz="4800" dirty="0"/>
              <a:t> case</a:t>
            </a:r>
            <a:endParaRPr lang="en-US" sz="4800" i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61C41A-C3A2-DC8E-A93B-79CE670C85C9}"/>
              </a:ext>
            </a:extLst>
          </p:cNvPr>
          <p:cNvCxnSpPr>
            <a:cxnSpLocks/>
          </p:cNvCxnSpPr>
          <p:nvPr/>
        </p:nvCxnSpPr>
        <p:spPr>
          <a:xfrm>
            <a:off x="1476375" y="3633787"/>
            <a:ext cx="94678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5B4533-3B46-544A-8440-C867780697E2}"/>
              </a:ext>
            </a:extLst>
          </p:cNvPr>
          <p:cNvCxnSpPr/>
          <p:nvPr/>
        </p:nvCxnSpPr>
        <p:spPr>
          <a:xfrm>
            <a:off x="1476375" y="3324225"/>
            <a:ext cx="0" cy="619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3C0A97-3995-B87F-59F8-291CACD4022E}"/>
              </a:ext>
            </a:extLst>
          </p:cNvPr>
          <p:cNvCxnSpPr/>
          <p:nvPr/>
        </p:nvCxnSpPr>
        <p:spPr>
          <a:xfrm>
            <a:off x="10944225" y="3324225"/>
            <a:ext cx="0" cy="6191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983218-612E-E972-9536-59BAC8769779}"/>
              </a:ext>
            </a:extLst>
          </p:cNvPr>
          <p:cNvSpPr txBox="1"/>
          <p:nvPr/>
        </p:nvSpPr>
        <p:spPr>
          <a:xfrm>
            <a:off x="279894" y="2816007"/>
            <a:ext cx="3052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Substituted judgment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E4BCCD-4707-9F35-C71D-BA267EB41AC7}"/>
              </a:ext>
            </a:extLst>
          </p:cNvPr>
          <p:cNvSpPr txBox="1"/>
          <p:nvPr/>
        </p:nvSpPr>
        <p:spPr>
          <a:xfrm>
            <a:off x="9912135" y="2812613"/>
            <a:ext cx="1999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Best interests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9B3501-709F-8DAE-8A22-7B007E7CF66B}"/>
              </a:ext>
            </a:extLst>
          </p:cNvPr>
          <p:cNvSpPr txBox="1"/>
          <p:nvPr/>
        </p:nvSpPr>
        <p:spPr>
          <a:xfrm>
            <a:off x="279894" y="3999429"/>
            <a:ext cx="282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Subjective standard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93CBB4-47FC-B887-F56E-AF04E3FFC8E9}"/>
              </a:ext>
            </a:extLst>
          </p:cNvPr>
          <p:cNvSpPr txBox="1"/>
          <p:nvPr/>
        </p:nvSpPr>
        <p:spPr>
          <a:xfrm>
            <a:off x="4222185" y="3989903"/>
            <a:ext cx="3747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Limited-objective standard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E2D2EF-B319-17BE-3E39-19D66A90A509}"/>
              </a:ext>
            </a:extLst>
          </p:cNvPr>
          <p:cNvSpPr txBox="1"/>
          <p:nvPr/>
        </p:nvSpPr>
        <p:spPr>
          <a:xfrm>
            <a:off x="8561252" y="3999428"/>
            <a:ext cx="3350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Pure-objective standard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5766E6-697F-F03B-FC2A-AF1A4969D35A}"/>
              </a:ext>
            </a:extLst>
          </p:cNvPr>
          <p:cNvSpPr txBox="1"/>
          <p:nvPr/>
        </p:nvSpPr>
        <p:spPr>
          <a:xfrm>
            <a:off x="279894" y="4783207"/>
            <a:ext cx="311467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Focus on respecting person’s autonomy (previously stated preferences)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B4BC51-7932-F58F-184C-BAA86AAAD0E3}"/>
              </a:ext>
            </a:extLst>
          </p:cNvPr>
          <p:cNvSpPr txBox="1"/>
          <p:nvPr/>
        </p:nvSpPr>
        <p:spPr>
          <a:xfrm>
            <a:off x="9759456" y="4779813"/>
            <a:ext cx="215265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Focus on protecting person’s well-being</a:t>
            </a:r>
          </a:p>
        </p:txBody>
      </p:sp>
    </p:spTree>
    <p:extLst>
      <p:ext uri="{BB962C8B-B14F-4D97-AF65-F5344CB8AC3E}">
        <p14:creationId xmlns:p14="http://schemas.microsoft.com/office/powerpoint/2010/main" val="1446446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6707F-DC07-3E3B-E230-6C3F1533A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346074"/>
            <a:ext cx="6343650" cy="996950"/>
          </a:xfrm>
        </p:spPr>
        <p:txBody>
          <a:bodyPr/>
          <a:lstStyle/>
          <a:p>
            <a:r>
              <a:rPr lang="en-US" dirty="0"/>
              <a:t>Case study: Terri Schiavo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8DB7B-3B97-1B44-F17C-C91D9508A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3024"/>
            <a:ext cx="8115300" cy="5332413"/>
          </a:xfrm>
        </p:spPr>
        <p:txBody>
          <a:bodyPr>
            <a:normAutofit/>
          </a:bodyPr>
          <a:lstStyle/>
          <a:p>
            <a:r>
              <a:rPr lang="en-US" dirty="0"/>
              <a:t>1990: Cardiac arrest </a:t>
            </a:r>
            <a:r>
              <a:rPr lang="en-US" dirty="0">
                <a:sym typeface="Wingdings" panose="05000000000000000000" pitchFamily="2" charset="2"/>
              </a:rPr>
              <a:t> Anoxia  PVS</a:t>
            </a:r>
          </a:p>
          <a:p>
            <a:r>
              <a:rPr lang="en-US" dirty="0">
                <a:sym typeface="Wingdings" panose="05000000000000000000" pitchFamily="2" charset="2"/>
              </a:rPr>
              <a:t>What did Terri say she wanted?</a:t>
            </a:r>
          </a:p>
          <a:p>
            <a:r>
              <a:rPr lang="en-US" dirty="0">
                <a:sym typeface="Wingdings" panose="05000000000000000000" pitchFamily="2" charset="2"/>
              </a:rPr>
              <a:t>1998: Michael petitions to remove feeding tube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Ordinary vs. Extraordinary care</a:t>
            </a:r>
          </a:p>
          <a:p>
            <a:r>
              <a:rPr lang="en-US" dirty="0">
                <a:sym typeface="Wingdings" panose="05000000000000000000" pitchFamily="2" charset="2"/>
              </a:rPr>
              <a:t>Challenged by Terri’s parents</a:t>
            </a:r>
          </a:p>
          <a:p>
            <a:r>
              <a:rPr lang="en-US" dirty="0">
                <a:sym typeface="Wingdings" panose="05000000000000000000" pitchFamily="2" charset="2"/>
              </a:rPr>
              <a:t>March 2005: Court order to remove feeding tube</a:t>
            </a:r>
          </a:p>
          <a:p>
            <a:r>
              <a:rPr lang="en-US" dirty="0">
                <a:sym typeface="Wingdings" panose="05000000000000000000" pitchFamily="2" charset="2"/>
              </a:rPr>
              <a:t>U.S. Congress  Transferred to federal court, which denies parents’ request  U.S. Supreme Court declines to review</a:t>
            </a:r>
          </a:p>
          <a:p>
            <a:r>
              <a:rPr lang="en-US" dirty="0">
                <a:sym typeface="Wingdings" panose="05000000000000000000" pitchFamily="2" charset="2"/>
              </a:rPr>
              <a:t>March 31, 2005: Terri pronounced dead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Whole-brain vs. Higher brain criteria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59DCC-9820-F132-230E-C6CCA89E9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219" y="97276"/>
            <a:ext cx="2644030" cy="1955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AED351-ACEB-C6AE-1E8C-1A7D66B67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973" y="2109891"/>
            <a:ext cx="2983275" cy="2233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688C-F195-96A7-1E7E-3AC5BE9EBF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72"/>
          <a:stretch/>
        </p:blipFill>
        <p:spPr>
          <a:xfrm>
            <a:off x="9696450" y="4400756"/>
            <a:ext cx="2402798" cy="23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68D7E-A8D5-33C4-E6B3-00625B0F4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050"/>
            <a:ext cx="10515600" cy="930275"/>
          </a:xfrm>
        </p:spPr>
        <p:txBody>
          <a:bodyPr/>
          <a:lstStyle/>
          <a:p>
            <a:pPr algn="ctr"/>
            <a:r>
              <a:rPr lang="en-US" dirty="0"/>
              <a:t>History of advance directives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808FE-7A4E-C151-A037-38F5C0999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076325"/>
            <a:ext cx="11572875" cy="54864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Pre-20th century: Advance directives mostly unnecessary</a:t>
            </a:r>
          </a:p>
          <a:p>
            <a:r>
              <a:rPr lang="en-US" sz="3200" dirty="0"/>
              <a:t>20th century: Medical technology can keep more people alive for longer</a:t>
            </a:r>
          </a:p>
          <a:p>
            <a:r>
              <a:rPr lang="en-US" sz="3200" dirty="0"/>
              <a:t>1960s: Kutner proposes a “living will”</a:t>
            </a:r>
          </a:p>
          <a:p>
            <a:r>
              <a:rPr lang="en-US" sz="3200" dirty="0"/>
              <a:t>1976 and following: U.S. states adopt living will laws</a:t>
            </a:r>
          </a:p>
          <a:p>
            <a:r>
              <a:rPr lang="en-US" sz="3200" dirty="0"/>
              <a:t>Mid-1970s: Quinlan, Cruzan</a:t>
            </a:r>
          </a:p>
          <a:p>
            <a:r>
              <a:rPr lang="en-US" sz="3200" dirty="0"/>
              <a:t>1990: </a:t>
            </a:r>
            <a:r>
              <a:rPr lang="en-US" sz="3200" i="1" dirty="0"/>
              <a:t>Cruzan</a:t>
            </a:r>
            <a:r>
              <a:rPr lang="en-US" sz="3200" dirty="0"/>
              <a:t> case</a:t>
            </a:r>
          </a:p>
          <a:p>
            <a:pPr lvl="1"/>
            <a:r>
              <a:rPr lang="en-US" sz="2800" dirty="0"/>
              <a:t>Competent patients can refuse treatment</a:t>
            </a:r>
          </a:p>
          <a:p>
            <a:pPr lvl="1"/>
            <a:r>
              <a:rPr lang="en-US" sz="2800" dirty="0"/>
              <a:t>Incompetent patients: proxies can refuse treatment if there is “clear and convincing” evidence that patients wouldn’t want it</a:t>
            </a:r>
          </a:p>
          <a:p>
            <a:r>
              <a:rPr lang="en-US" sz="3200" dirty="0"/>
              <a:t>1990: Patient Self-Determination Act</a:t>
            </a:r>
          </a:p>
          <a:p>
            <a:pPr lvl="1"/>
            <a:r>
              <a:rPr lang="en-US" sz="2800" dirty="0"/>
              <a:t>States must offer advance directives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90CD08-77A6-A71D-0EFA-8CABCD0B8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661" y="2609850"/>
            <a:ext cx="2716253" cy="18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51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C3E8-5C15-9E58-2FFB-00814FFD5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6" y="414846"/>
            <a:ext cx="6242928" cy="82340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3200" dirty="0"/>
              <a:t>1. Substantive directives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F75B2-4681-CA10-CFA4-AF18CC2C0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6" y="1381125"/>
            <a:ext cx="6109578" cy="5300155"/>
          </a:xfrm>
        </p:spPr>
        <p:txBody>
          <a:bodyPr>
            <a:normAutofit/>
          </a:bodyPr>
          <a:lstStyle/>
          <a:p>
            <a:r>
              <a:rPr lang="en-US" dirty="0"/>
              <a:t>Written instructions, usually structured by hypotheticals</a:t>
            </a:r>
          </a:p>
          <a:p>
            <a:pPr lvl="1"/>
            <a:r>
              <a:rPr lang="en-US" dirty="0"/>
              <a:t>Emphasize clarity and specificity</a:t>
            </a:r>
          </a:p>
          <a:p>
            <a:r>
              <a:rPr lang="en-US" dirty="0"/>
              <a:t>Legal documents, not medical orders like DNR or POLST</a:t>
            </a:r>
          </a:p>
          <a:p>
            <a:r>
              <a:rPr lang="en-US" dirty="0"/>
              <a:t>Respect patient autonomy</a:t>
            </a:r>
          </a:p>
          <a:p>
            <a:r>
              <a:rPr lang="en-US" dirty="0"/>
              <a:t>Drawbacks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Uncommunicated or unclear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Time lag </a:t>
            </a:r>
            <a:r>
              <a:rPr lang="en-US" dirty="0">
                <a:sym typeface="Wingdings" panose="05000000000000000000" pitchFamily="2" charset="2"/>
              </a:rPr>
              <a:t> Changing views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Use best interests standard?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Only takes effect when dying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May be overridden by proxy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B7733A-7C75-AFAA-CF1C-7615ACFE7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026" y="0"/>
            <a:ext cx="5376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71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089E2-2E58-80B1-2C90-321E094D5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6" y="333375"/>
            <a:ext cx="5753100" cy="111918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dirty="0"/>
              <a:t>2. Proxy directives</a:t>
            </a:r>
            <a:br>
              <a:rPr lang="en-US" sz="3200" dirty="0"/>
            </a:br>
            <a:r>
              <a:rPr lang="en-US" sz="2400" dirty="0"/>
              <a:t>(or durable power of attorney for healthcare)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5B899-B5F0-F291-B298-81DC83101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6" y="1616075"/>
            <a:ext cx="6200774" cy="5027916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Surrogate decision-maker: Represents the patient in the moment</a:t>
            </a:r>
          </a:p>
          <a:p>
            <a:r>
              <a:rPr lang="en-US" dirty="0">
                <a:sym typeface="Wingdings" panose="05000000000000000000" pitchFamily="2" charset="2"/>
              </a:rPr>
              <a:t>Beneficence</a:t>
            </a:r>
          </a:p>
          <a:p>
            <a:r>
              <a:rPr lang="en-US" dirty="0">
                <a:sym typeface="Wingdings" panose="05000000000000000000" pitchFamily="2" charset="2"/>
              </a:rPr>
              <a:t>Drawbacks: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Proxy may misinterpret what the patient wants (willfully or accidentally)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Not sure how to weigh previous wishes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Hard to know what’s in their best interests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Hard to know when life is worth living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CF8AA-68CC-9CB8-B5C8-F3B52829A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30" y="0"/>
            <a:ext cx="530087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023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34998-8598-D08D-E137-6483ECA8E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969" y="374650"/>
            <a:ext cx="3400424" cy="1139825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8E478-4AA1-D60C-F685-0FFFEE17C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7075" y="1690688"/>
            <a:ext cx="4943475" cy="4319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“Living wills are for everyone. They are analogous in many ways to a safety belt. They don’t solve everything, but they certainly minimize the damage” (L. Emanuel).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5C531-B2FB-B681-EC0B-F8DB7167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0C1763-5ED2-6A3F-C247-6F9E940F2DD0}"/>
              </a:ext>
            </a:extLst>
          </p:cNvPr>
          <p:cNvSpPr txBox="1"/>
          <p:nvPr/>
        </p:nvSpPr>
        <p:spPr>
          <a:xfrm>
            <a:off x="6858000" y="6457890"/>
            <a:ext cx="4862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Image: https://www.nytimes.com/2015/03/17/health/the-trouble-with-advance-directives.html</a:t>
            </a:r>
          </a:p>
        </p:txBody>
      </p:sp>
    </p:spTree>
    <p:extLst>
      <p:ext uri="{BB962C8B-B14F-4D97-AF65-F5344CB8AC3E}">
        <p14:creationId xmlns:p14="http://schemas.microsoft.com/office/powerpoint/2010/main" val="7233206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61715668F6654A84B050516820A01E" ma:contentTypeVersion="14" ma:contentTypeDescription="Create a new document." ma:contentTypeScope="" ma:versionID="4feada6d848273257f372c6f4e2698f5">
  <xsd:schema xmlns:xsd="http://www.w3.org/2001/XMLSchema" xmlns:xs="http://www.w3.org/2001/XMLSchema" xmlns:p="http://schemas.microsoft.com/office/2006/metadata/properties" xmlns:ns2="141ccd18-d83e-4bed-9525-04fdd4fc676e" xmlns:ns3="c43f696e-320a-443d-b9e7-bf7ccdd1ea5a" targetNamespace="http://schemas.microsoft.com/office/2006/metadata/properties" ma:root="true" ma:fieldsID="4121604b9227acdf4c71d3ec12fea064" ns2:_="" ns3:_="">
    <xsd:import namespace="141ccd18-d83e-4bed-9525-04fdd4fc676e"/>
    <xsd:import namespace="c43f696e-320a-443d-b9e7-bf7ccdd1ea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ccd18-d83e-4bed-9525-04fdd4fc67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e457497-ed84-42a9-879f-f33eea5232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3f696e-320a-443d-b9e7-bf7ccdd1ea5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ca262ce-f239-41cc-9d0e-e2c2d71a2fcd}" ma:internalName="TaxCatchAll" ma:showField="CatchAllData" ma:web="c43f696e-320a-443d-b9e7-bf7ccdd1ea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3f696e-320a-443d-b9e7-bf7ccdd1ea5a" xsi:nil="true"/>
    <lcf76f155ced4ddcb4097134ff3c332f xmlns="141ccd18-d83e-4bed-9525-04fdd4fc676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155748-76A0-461A-96E1-24D98FB83F76}"/>
</file>

<file path=customXml/itemProps2.xml><?xml version="1.0" encoding="utf-8"?>
<ds:datastoreItem xmlns:ds="http://schemas.openxmlformats.org/officeDocument/2006/customXml" ds:itemID="{387040A0-7143-4E30-94D0-270FFE437027}"/>
</file>

<file path=customXml/itemProps3.xml><?xml version="1.0" encoding="utf-8"?>
<ds:datastoreItem xmlns:ds="http://schemas.openxmlformats.org/officeDocument/2006/customXml" ds:itemID="{E28D6696-7721-4F76-B43C-E08CFEA9824D}"/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426</Words>
  <Application>Microsoft Office PowerPoint</Application>
  <PresentationFormat>Widescreen</PresentationFormat>
  <Paragraphs>64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Wingdings</vt:lpstr>
      <vt:lpstr>1_Office Theme</vt:lpstr>
      <vt:lpstr>Chapter 7 Advance Directives and Decision-Making for Incapacitated Patients</vt:lpstr>
      <vt:lpstr>Legal competence vs. Medical capacity</vt:lpstr>
      <vt:lpstr>Conroy case</vt:lpstr>
      <vt:lpstr>Case study: Terri Schiavo</vt:lpstr>
      <vt:lpstr>History of advance directives</vt:lpstr>
      <vt:lpstr>1. Substantive directives</vt:lpstr>
      <vt:lpstr>2. Proxy directives (or durable power of attorney for healthcare)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Altman</dc:creator>
  <cp:lastModifiedBy>Matthew Altman</cp:lastModifiedBy>
  <cp:revision>11</cp:revision>
  <dcterms:created xsi:type="dcterms:W3CDTF">2025-03-16T20:15:08Z</dcterms:created>
  <dcterms:modified xsi:type="dcterms:W3CDTF">2025-06-26T17:34:44Z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0x0101005261715668F6654A84B050516820A01E</vt:lpwstr>
  </property>
</Properties>
</file>