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4" r:id="rId2"/>
    <p:sldId id="285" r:id="rId3"/>
    <p:sldId id="259" r:id="rId4"/>
    <p:sldId id="260" r:id="rId5"/>
    <p:sldId id="266" r:id="rId6"/>
    <p:sldId id="286" r:id="rId7"/>
    <p:sldId id="257" r:id="rId8"/>
    <p:sldId id="258" r:id="rId9"/>
    <p:sldId id="287" r:id="rId10"/>
    <p:sldId id="288" r:id="rId11"/>
    <p:sldId id="290" r:id="rId12"/>
    <p:sldId id="28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CB77C-EE99-4384-B360-D0381D379039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657A9-F528-4A7F-A861-670ECBF1D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47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729FE140-3509-4B4B-9871-B3376C0C7F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D3D9A1-556C-4D05-967F-22B80BD9605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B77A83CF-F09C-45D1-86D7-B575997C42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4CF59E5B-93F4-40CD-BABE-AF63798E5A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60CAB-1679-79F4-439B-B0BB01170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0E8743-7181-8C77-8D24-EEF5842DA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50A4D-4BB8-8E12-0359-B32C81F96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64A13-3595-CF3C-3AF0-FCAAA2058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5B5EC-53B8-2DD1-9644-5C4ABCEBE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1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BB4AE-C718-3387-361B-544F61797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FEBE9-462E-697B-722B-8FEB3891E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83FBE-6E7D-2C00-1D5C-82B3894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C9F18-6894-EC24-13E5-2150AC5E9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1F1D0-47A8-85C8-6DF7-1CC122182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7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A79A5D-2A87-A6B0-7B2E-995CF30A9B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C98A94-747B-3334-096E-0F8C0A0C4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BA601-DA1B-1821-279A-FBC1A2F2B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9CFE7-9080-1C37-8F7E-9FDA14A29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C0757-3BED-81F9-8003-7AC832D46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8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23585-952E-53DE-B6B7-A94516AC7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33F4C-7FB8-8AE2-DF7A-249BE7455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646AE-6F4B-5AF9-2448-9905124BB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0F493-7F6B-F126-9DC2-13CD0F525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AC4C8-86B1-6932-16E0-EC476D424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5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458B8-2586-A299-7FBC-E1841FA8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6297F-820F-26E0-934D-B839209B7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2347F-66E0-DB8F-03BD-A3B5F3B54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E2848-FC6D-D16B-19A0-1C0C85D53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AE33-6B38-09F5-3F9B-F5B7BF368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0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99B9E-FDDE-DA09-1013-B7347C7D9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48C54-C348-D948-CA7D-F96048FFCB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486F0-0666-E7FC-B646-4427C3D76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CDCA6-9341-8261-0702-1A230CBE5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BED63-40F1-F2F8-4AB8-2119B04C6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8E3BEE-AFCE-13DE-5AA7-B882CB454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63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4C32-AFF0-47EC-7016-457CE7DCB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96963-4BC2-0E83-9C6B-D53922F39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AA7E6-58ED-87BF-A307-BE87DD0D3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58ECF4-0A31-7CEF-3B99-FBDFB171BA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B67C4D-42DF-3CF2-265E-C1BAFAC96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72FB14-8D43-1F29-B432-D8D6CBA19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542E25-2BAA-ADA4-CA01-A36FD015B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BABE7D-1331-7281-1836-86D5B5AFC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41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B69F6-BD4B-AB23-39B8-E2264C445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783BEF-D945-FB70-4F7B-889DFE341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CEE35-8416-2DBB-AA9D-C2494E67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0A07D-53E1-3E61-05EA-0F09660D3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15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628E1A-17FB-30CF-7AB1-3D148344C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0648CF-FC54-A1DA-0D72-92AD0377D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E55BF-B090-B06F-3588-512660F48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9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274CA-8922-4859-C096-592D646B7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7E73B-E1D0-7D99-C856-463C4658A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E3E5FF-4795-38F3-226E-C50E2CDE1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61A00-1786-3798-8868-9D983033E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EAC1AD-9EB6-B113-5B5A-67A0BD27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B8DF11-8801-5F09-961B-407E8A567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07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7C117-37AD-1808-D733-69A28722E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F33C1D-4C14-427C-05F7-9CCDA00E3A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EB192-64B1-5E68-D46C-D8924E36A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4E5CB-0D3C-2524-EFC6-90211ECD3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98128-5B66-0BBE-0C2A-9745740DF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68251-440B-9E6E-C82B-433FAAF49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0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9C8F16-1343-1564-26DF-53E92F55F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85B95-5F50-9EDA-110D-C581896F9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3CC5D-D3A4-B8FB-A86B-368293FE4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829143-CC66-4B5D-B8B1-3BDEC20770CB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ABF07-AFBE-2518-1433-C7A013C3B5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91D26-B2DD-4044-21A8-AF24B1807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884F20-5721-4D0A-BE30-4B5FA0DE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7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B0E4D9-296E-AF69-5C63-E30D0A62B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675" y="315912"/>
            <a:ext cx="6619875" cy="6226175"/>
          </a:xfrm>
        </p:spPr>
        <p:txBody>
          <a:bodyPr>
            <a:normAutofit/>
          </a:bodyPr>
          <a:lstStyle/>
          <a:p>
            <a:r>
              <a:rPr lang="en-US" sz="6000" u="sng" dirty="0"/>
              <a:t>Chapter 8</a:t>
            </a:r>
            <a:br>
              <a:rPr lang="en-US" sz="6000" u="sng" dirty="0"/>
            </a:br>
            <a:r>
              <a:rPr lang="en-US" sz="6000" dirty="0"/>
              <a:t>Medical Aid in Dying</a:t>
            </a:r>
          </a:p>
        </p:txBody>
      </p:sp>
      <p:pic>
        <p:nvPicPr>
          <p:cNvPr id="10" name="Content Placeholder 9" descr="A back cover of a medical ethics book&#10;&#10;AI-generated content may be incorrect.">
            <a:extLst>
              <a:ext uri="{FF2B5EF4-FFF2-40B4-BE49-F238E27FC236}">
                <a16:creationId xmlns:a16="http://schemas.microsoft.com/office/drawing/2014/main" id="{C0BC9DD0-C80B-08DB-950E-2BB6E1973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5"/>
          <a:stretch/>
        </p:blipFill>
        <p:spPr>
          <a:xfrm>
            <a:off x="428624" y="74533"/>
            <a:ext cx="4505325" cy="6708934"/>
          </a:xfrm>
        </p:spPr>
      </p:pic>
    </p:spTree>
    <p:extLst>
      <p:ext uri="{BB962C8B-B14F-4D97-AF65-F5344CB8AC3E}">
        <p14:creationId xmlns:p14="http://schemas.microsoft.com/office/powerpoint/2010/main" val="1371700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FB380-2C41-06A1-428C-873EC1AD7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0975"/>
            <a:ext cx="12192000" cy="866775"/>
          </a:xfrm>
        </p:spPr>
        <p:txBody>
          <a:bodyPr/>
          <a:lstStyle/>
          <a:p>
            <a:pPr algn="ctr"/>
            <a:r>
              <a:rPr lang="en-US" dirty="0"/>
              <a:t>Moral arguments for medical aid in dying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750A3-1459-3892-FBF3-28FA2E7E8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057275"/>
            <a:ext cx="11582400" cy="570547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Respect for autonomy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800" dirty="0"/>
              <a:t>Dignity, self-control, self-determination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800" dirty="0"/>
              <a:t>Pain management </a:t>
            </a:r>
            <a:r>
              <a:rPr lang="en-US" sz="2800" dirty="0">
                <a:sym typeface="Wingdings" panose="05000000000000000000" pitchFamily="2" charset="2"/>
              </a:rPr>
              <a:t> Loss of autonomy and dignity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800" dirty="0">
                <a:sym typeface="Wingdings" panose="05000000000000000000" pitchFamily="2" charset="2"/>
              </a:rPr>
              <a:t>Making one’s own value judgments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Beneficence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800" dirty="0"/>
              <a:t>Reduce suffering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800" dirty="0"/>
              <a:t>Slippery slopes can be avoided</a:t>
            </a:r>
          </a:p>
          <a:p>
            <a:pPr lvl="2"/>
            <a:r>
              <a:rPr lang="en-US" sz="2400" dirty="0"/>
              <a:t>Theoretical: Can justify restrictions</a:t>
            </a:r>
          </a:p>
          <a:p>
            <a:pPr lvl="2"/>
            <a:r>
              <a:rPr lang="en-US" sz="2400" dirty="0"/>
              <a:t>Practical: Has not been abused where it is legal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800" dirty="0"/>
              <a:t>Legal regulations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800" dirty="0"/>
              <a:t>Physician’s role is not corrupted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If passive euthanasia is morally justified and legally allowed, then medical aid in dying should be</a:t>
            </a:r>
          </a:p>
        </p:txBody>
      </p:sp>
    </p:spTree>
    <p:extLst>
      <p:ext uri="{BB962C8B-B14F-4D97-AF65-F5344CB8AC3E}">
        <p14:creationId xmlns:p14="http://schemas.microsoft.com/office/powerpoint/2010/main" val="4013616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91F466-BFAB-5A5C-F727-D1813C22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00" y="250807"/>
            <a:ext cx="5577902" cy="1303020"/>
          </a:xfrm>
        </p:spPr>
        <p:txBody>
          <a:bodyPr anchor="b">
            <a:normAutofit/>
          </a:bodyPr>
          <a:lstStyle/>
          <a:p>
            <a:r>
              <a:rPr lang="en-US" dirty="0"/>
              <a:t>Withholding life-sustaining treatment</a:t>
            </a:r>
          </a:p>
        </p:txBody>
      </p:sp>
      <p:pic>
        <p:nvPicPr>
          <p:cNvPr id="1026" name="Picture 2" descr="Double effect and morphine: the standard case | Download Scientific Diagram">
            <a:extLst>
              <a:ext uri="{FF2B5EF4-FFF2-40B4-BE49-F238E27FC236}">
                <a16:creationId xmlns:a16="http://schemas.microsoft.com/office/drawing/2014/main" id="{CC90B254-A622-FF9E-3615-A1E0AC3D2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900" y="2308206"/>
            <a:ext cx="5406887" cy="409651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15D0F-5E2F-073D-8484-9079FB469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6802" y="117567"/>
            <a:ext cx="6035240" cy="6635930"/>
          </a:xfrm>
        </p:spPr>
        <p:txBody>
          <a:bodyPr>
            <a:noAutofit/>
          </a:bodyPr>
          <a:lstStyle/>
          <a:p>
            <a:r>
              <a:rPr lang="en-US" dirty="0"/>
              <a:t>Often called “passive euthanasia”</a:t>
            </a:r>
          </a:p>
          <a:p>
            <a:r>
              <a:rPr lang="en-US" dirty="0"/>
              <a:t>Patients or proxies can choose to withhold or withdraw life-sustaining treatment (including through advance directives)</a:t>
            </a:r>
          </a:p>
          <a:p>
            <a:r>
              <a:rPr lang="en-US" dirty="0"/>
              <a:t>“Doctrine of double effect”</a:t>
            </a:r>
          </a:p>
          <a:p>
            <a:pPr lvl="1"/>
            <a:r>
              <a:rPr lang="en-US" sz="2800" dirty="0"/>
              <a:t>If the main intent is to respect a patient’s autonomy or protect their well-being (e.g., manage their pain or not prolong their suffering) …</a:t>
            </a:r>
          </a:p>
          <a:p>
            <a:pPr lvl="1"/>
            <a:r>
              <a:rPr lang="en-US" sz="2800" dirty="0"/>
              <a:t>Then decisions about treatment or non-treatment are justified, even if they end up shortening a patient’s life through the natural course of their condition</a:t>
            </a:r>
          </a:p>
        </p:txBody>
      </p:sp>
    </p:spTree>
    <p:extLst>
      <p:ext uri="{BB962C8B-B14F-4D97-AF65-F5344CB8AC3E}">
        <p14:creationId xmlns:p14="http://schemas.microsoft.com/office/powerpoint/2010/main" val="3167896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58D4-8B14-E764-490B-A78534347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6101"/>
            <a:ext cx="12192000" cy="92075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9883C-2E4F-0519-83A6-E5A47676F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6625" y="1571625"/>
            <a:ext cx="5743575" cy="1666875"/>
          </a:xfrm>
        </p:spPr>
        <p:txBody>
          <a:bodyPr/>
          <a:lstStyle/>
          <a:p>
            <a:r>
              <a:rPr lang="en-US" dirty="0"/>
              <a:t>What is the value of human life?</a:t>
            </a:r>
          </a:p>
          <a:p>
            <a:r>
              <a:rPr lang="en-US" dirty="0"/>
              <a:t>Who should decide when it ends?</a:t>
            </a:r>
          </a:p>
          <a:p>
            <a:r>
              <a:rPr lang="en-US" dirty="0"/>
              <a:t>What is the physician’s role?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F35FDB-5E3D-A69C-7E68-E8374DBCD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470" y="3512497"/>
            <a:ext cx="8461060" cy="313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37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C0807-F051-86A1-0076-BE237B9A2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005"/>
            <a:ext cx="10515600" cy="854075"/>
          </a:xfrm>
        </p:spPr>
        <p:txBody>
          <a:bodyPr/>
          <a:lstStyle/>
          <a:p>
            <a:pPr algn="ctr"/>
            <a:r>
              <a:rPr lang="en-US" dirty="0"/>
              <a:t>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EB4-FAC8-6509-2D53-9336C68559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7675" y="1219200"/>
            <a:ext cx="5572125" cy="4957763"/>
          </a:xfrm>
        </p:spPr>
        <p:txBody>
          <a:bodyPr/>
          <a:lstStyle/>
          <a:p>
            <a:r>
              <a:rPr lang="en-US" dirty="0"/>
              <a:t>Physician-assisted suicide or …</a:t>
            </a:r>
          </a:p>
          <a:p>
            <a:pPr lvl="1"/>
            <a:r>
              <a:rPr lang="en-US" dirty="0"/>
              <a:t>Medical aid in dying</a:t>
            </a:r>
          </a:p>
          <a:p>
            <a:pPr lvl="1"/>
            <a:r>
              <a:rPr lang="en-US" dirty="0"/>
              <a:t>Physician-aided dying</a:t>
            </a:r>
          </a:p>
          <a:p>
            <a:pPr lvl="1"/>
            <a:r>
              <a:rPr lang="en-US" dirty="0"/>
              <a:t>Physician aid in dying</a:t>
            </a:r>
          </a:p>
          <a:p>
            <a:pPr lvl="1"/>
            <a:r>
              <a:rPr lang="en-US" dirty="0"/>
              <a:t>Death with dignity</a:t>
            </a:r>
          </a:p>
          <a:p>
            <a:r>
              <a:rPr lang="en-US" sz="2800" dirty="0"/>
              <a:t>When a doctor provides the patient with the means to end their own life (prescribing life-ending medication).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E1C73D-1CA5-2E33-21BD-AAB655123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0325" y="1219201"/>
            <a:ext cx="5429249" cy="1924050"/>
          </a:xfrm>
        </p:spPr>
        <p:txBody>
          <a:bodyPr/>
          <a:lstStyle/>
          <a:p>
            <a:r>
              <a:rPr lang="en-US" dirty="0"/>
              <a:t>Euthanasia</a:t>
            </a:r>
          </a:p>
          <a:p>
            <a:pPr lvl="1"/>
            <a:r>
              <a:rPr lang="en-US" dirty="0"/>
              <a:t>Active vs. Passive</a:t>
            </a:r>
          </a:p>
          <a:p>
            <a:pPr lvl="1"/>
            <a:r>
              <a:rPr lang="en-US" dirty="0"/>
              <a:t>Voluntary vs. Nonvoluntary vs. Involuntary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7B73D-76EC-E07E-6BA8-2D5F05217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569240"/>
            <a:ext cx="6085400" cy="319325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B409AB-C6CA-F784-5C4F-6CB4AD0109EA}"/>
              </a:ext>
            </a:extLst>
          </p:cNvPr>
          <p:cNvCxnSpPr/>
          <p:nvPr/>
        </p:nvCxnSpPr>
        <p:spPr>
          <a:xfrm>
            <a:off x="6019802" y="1219200"/>
            <a:ext cx="0" cy="2209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156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9EC96-3F75-4C1C-A665-DD9ABE2B6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3880"/>
            <a:ext cx="12192000" cy="95999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Provisions of U.S. Death with Dignity 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EA48C-4501-4438-825A-28E4AC17C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504949"/>
            <a:ext cx="11509251" cy="5042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Patient must be:</a:t>
            </a:r>
          </a:p>
          <a:p>
            <a:pPr marL="457200"/>
            <a:r>
              <a:rPr lang="en-US" dirty="0"/>
              <a:t>At least 18 years old</a:t>
            </a:r>
          </a:p>
          <a:p>
            <a:pPr marL="457200"/>
            <a:r>
              <a:rPr lang="en-US" dirty="0"/>
              <a:t>A resident of the state in which </a:t>
            </a:r>
            <a:r>
              <a:rPr lang="en-US" dirty="0" err="1"/>
              <a:t>MAiD</a:t>
            </a:r>
            <a:r>
              <a:rPr lang="en-US" dirty="0"/>
              <a:t> is legal (except in Vermont and Oregon)</a:t>
            </a:r>
          </a:p>
          <a:p>
            <a:pPr marL="457200"/>
            <a:r>
              <a:rPr lang="en-US" dirty="0"/>
              <a:t>Diagnosed with a terminal condition: one that will end the person’s life within six months (as far as two doctors can ascertain)</a:t>
            </a:r>
          </a:p>
          <a:p>
            <a:pPr marL="457200"/>
            <a:r>
              <a:rPr lang="en-US" dirty="0"/>
              <a:t>Capable of making and communicating medical decisions on their own</a:t>
            </a:r>
          </a:p>
          <a:p>
            <a:pPr marL="457200"/>
            <a:r>
              <a:rPr lang="en-US" dirty="0"/>
              <a:t>Not suffering from a psychiatric disorder</a:t>
            </a:r>
          </a:p>
          <a:p>
            <a:pPr marL="457200"/>
            <a:r>
              <a:rPr lang="en-US" dirty="0"/>
              <a:t>Physically capable of taking the medication themselves (able to swallow a pill, for instance)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168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8E8CB-2423-4662-9C94-DBD564161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648570"/>
            <a:ext cx="10138392" cy="832282"/>
          </a:xfrm>
        </p:spPr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CD07A-293D-4CF7-A113-5B9C5AEF3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52" y="3020232"/>
            <a:ext cx="11410948" cy="35278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Patient makes a written request in front of two witnesses (one of whom cannot be a relative or anyone who works in the physician’s office).</a:t>
            </a:r>
          </a:p>
          <a:p>
            <a:r>
              <a:rPr lang="en-US" dirty="0"/>
              <a:t>After 48 hours, the prescription can be written. The patient decides whether, where, and when to use it.</a:t>
            </a:r>
          </a:p>
          <a:p>
            <a:r>
              <a:rPr lang="en-US" dirty="0"/>
              <a:t>The physician must inform the patient of alternative treatments, including hospice.</a:t>
            </a:r>
          </a:p>
          <a:p>
            <a:r>
              <a:rPr lang="en-US" dirty="0"/>
              <a:t>The patient gets the medication from a pharmacist.</a:t>
            </a:r>
          </a:p>
          <a:p>
            <a:r>
              <a:rPr lang="en-US" dirty="0"/>
              <a:t>The patient may or may not take the medication.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F185AD-B9C8-F955-DE23-8215E8799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900" y="105515"/>
            <a:ext cx="3475608" cy="230292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14FABB-CAFF-9C15-B565-C0FCFC988BD3}"/>
              </a:ext>
            </a:extLst>
          </p:cNvPr>
          <p:cNvSpPr txBox="1">
            <a:spLocks/>
          </p:cNvSpPr>
          <p:nvPr/>
        </p:nvSpPr>
        <p:spPr>
          <a:xfrm>
            <a:off x="781052" y="1480852"/>
            <a:ext cx="7825850" cy="1539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A2E4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Patient makes a verbal request to a physician.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A2E4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After at least 15 days, patient makes a second verbal request to the same physician.</a:t>
            </a:r>
          </a:p>
        </p:txBody>
      </p:sp>
    </p:spTree>
    <p:extLst>
      <p:ext uri="{BB962C8B-B14F-4D97-AF65-F5344CB8AC3E}">
        <p14:creationId xmlns:p14="http://schemas.microsoft.com/office/powerpoint/2010/main" val="1135874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77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1" name="Rectangle 578"/>
          <p:cNvSpPr>
            <a:spLocks noChangeArrowheads="1"/>
          </p:cNvSpPr>
          <p:nvPr/>
        </p:nvSpPr>
        <p:spPr bwMode="auto">
          <a:xfrm>
            <a:off x="152400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2" name="Rectangle 619"/>
          <p:cNvSpPr>
            <a:spLocks noChangeArrowheads="1"/>
          </p:cNvSpPr>
          <p:nvPr/>
        </p:nvSpPr>
        <p:spPr bwMode="auto">
          <a:xfrm>
            <a:off x="1524001" y="7714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B5A989-52C7-A470-EA2C-CD880DE640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00" t="1" b="640"/>
          <a:stretch/>
        </p:blipFill>
        <p:spPr>
          <a:xfrm>
            <a:off x="1271398" y="-1"/>
            <a:ext cx="9694188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DA6DDB-DB5B-B87C-1CCB-034C5730D017}"/>
              </a:ext>
            </a:extLst>
          </p:cNvPr>
          <p:cNvSpPr txBox="1"/>
          <p:nvPr/>
        </p:nvSpPr>
        <p:spPr>
          <a:xfrm rot="16200000">
            <a:off x="10048846" y="4714843"/>
            <a:ext cx="3886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Image: https://www.salemreporter.com/2025/03/31/number-of-people-ending-their-lives-under-death-with-dignity-act-declines/</a:t>
            </a:r>
          </a:p>
        </p:txBody>
      </p:sp>
    </p:spTree>
    <p:extLst>
      <p:ext uri="{BB962C8B-B14F-4D97-AF65-F5344CB8AC3E}">
        <p14:creationId xmlns:p14="http://schemas.microsoft.com/office/powerpoint/2010/main" val="814971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DB93AFA-4515-4BDD-8323-54331BAECC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0550" y="581025"/>
            <a:ext cx="7315200" cy="9525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Right to die?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49E5C8E-41F2-464B-83A8-FAEED03007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5350" y="1571625"/>
            <a:ext cx="10991850" cy="49815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Fourteenth Amendment: “nor shall any State deprive any person of life, liberty, or property, without due process of law.”</a:t>
            </a:r>
          </a:p>
          <a:p>
            <a:r>
              <a:rPr lang="en-US" altLang="en-US" sz="2400" i="1" dirty="0"/>
              <a:t>Planned Parenthood v. Casey</a:t>
            </a:r>
            <a:r>
              <a:rPr lang="en-US" altLang="en-US" sz="2400" dirty="0"/>
              <a:t> (1992): People can make their own decisions “involving the most intimate and personal choices a person may make in a lifetime, choices central to personal dignity and autonomy.”</a:t>
            </a:r>
          </a:p>
          <a:p>
            <a:r>
              <a:rPr lang="en-US" altLang="en-US" sz="2400" dirty="0"/>
              <a:t>Analogical reasoning: “Just as a blanket prohibition on abortion would involve the improper imposition of one conception of the meaning and value of human existence on all individuals, so too would a blanket prohibition on assisted suicide” (Dworkin et al. 1997, 44).</a:t>
            </a:r>
          </a:p>
          <a:p>
            <a:endParaRPr lang="en-US" altLang="en-US" sz="2400" dirty="0"/>
          </a:p>
          <a:p>
            <a:r>
              <a:rPr lang="en-US" altLang="en-US" sz="2400" dirty="0"/>
              <a:t>U.S. Supreme Court: The right to die is “not a not a fundamental liberty interest protected by the Due Process Clause” because it is not “deeply rooted in this Nation’s history and tradition” (</a:t>
            </a:r>
            <a:r>
              <a:rPr lang="en-US" altLang="en-US" sz="2400" i="1" dirty="0"/>
              <a:t>Washington v. Glucksberg</a:t>
            </a:r>
            <a:r>
              <a:rPr lang="en-US" altLang="en-US" sz="2400" dirty="0"/>
              <a:t>, 1997).</a:t>
            </a:r>
          </a:p>
        </p:txBody>
      </p:sp>
      <p:pic>
        <p:nvPicPr>
          <p:cNvPr id="12293" name="Picture 5" descr="Rewriting the Fourteenth Amendment - WSJ">
            <a:extLst>
              <a:ext uri="{FF2B5EF4-FFF2-40B4-BE49-F238E27FC236}">
                <a16:creationId xmlns:a16="http://schemas.microsoft.com/office/drawing/2014/main" id="{6D58BF2C-1CB0-41B1-A85A-9C9A28153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524" y="123825"/>
            <a:ext cx="2085975" cy="135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1783"/>
            <a:ext cx="7696200" cy="54276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Ballot Measure 16 (Death with Dignity Act)</a:t>
            </a:r>
          </a:p>
          <a:p>
            <a:pPr lvl="1"/>
            <a:r>
              <a:rPr lang="en-US" dirty="0"/>
              <a:t>1994: Passes 51% to 49%</a:t>
            </a:r>
          </a:p>
          <a:p>
            <a:r>
              <a:rPr lang="en-US" i="1" dirty="0"/>
              <a:t>Lee v. Oregon</a:t>
            </a:r>
          </a:p>
          <a:p>
            <a:pPr lvl="1"/>
            <a:r>
              <a:rPr lang="en-US" dirty="0"/>
              <a:t>1994: District Court strikes it down, violates equal protection</a:t>
            </a:r>
          </a:p>
          <a:p>
            <a:pPr lvl="1"/>
            <a:r>
              <a:rPr lang="en-US" dirty="0"/>
              <a:t>1997: Appeals court lets it stand</a:t>
            </a:r>
          </a:p>
          <a:p>
            <a:r>
              <a:rPr lang="en-US" dirty="0"/>
              <a:t>Ballot Measure 51</a:t>
            </a:r>
          </a:p>
          <a:p>
            <a:pPr lvl="1"/>
            <a:r>
              <a:rPr lang="en-US" dirty="0"/>
              <a:t>1997: OR legislature tries (unsuccessfully) to repeal the law</a:t>
            </a:r>
          </a:p>
          <a:p>
            <a:r>
              <a:rPr lang="en-US" dirty="0"/>
              <a:t>Lethal Drug Abuse Prevention Act</a:t>
            </a:r>
          </a:p>
          <a:p>
            <a:pPr lvl="1"/>
            <a:r>
              <a:rPr lang="en-US" dirty="0"/>
              <a:t>1998: US House and Senate</a:t>
            </a:r>
          </a:p>
          <a:p>
            <a:r>
              <a:rPr lang="en-US" i="1" dirty="0"/>
              <a:t>Gonzales v. Oregon</a:t>
            </a:r>
            <a:endParaRPr lang="en-US" dirty="0"/>
          </a:p>
          <a:p>
            <a:pPr lvl="1"/>
            <a:r>
              <a:rPr lang="en-US" dirty="0"/>
              <a:t>2001: AG Ashcroft: Controlled Substances Act</a:t>
            </a:r>
          </a:p>
          <a:p>
            <a:pPr lvl="1"/>
            <a:r>
              <a:rPr lang="en-US" dirty="0"/>
              <a:t>2006: U.S. Supreme Court: It’s up to the states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960833-6268-4C28-A130-026620CAF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979" y="95093"/>
            <a:ext cx="3593044" cy="21558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62F8DC-7727-4DF9-820B-5CB3779B6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356" y="2458387"/>
            <a:ext cx="3640668" cy="20491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4AFB41-9D50-4F7B-94CC-43CE1F827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356" y="4715032"/>
            <a:ext cx="3640667" cy="2047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51BF8A-36D5-1DF8-0AC8-5D5C8DD32181}"/>
              </a:ext>
            </a:extLst>
          </p:cNvPr>
          <p:cNvSpPr txBox="1"/>
          <p:nvPr/>
        </p:nvSpPr>
        <p:spPr>
          <a:xfrm>
            <a:off x="0" y="228601"/>
            <a:ext cx="8417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History of the Oregon Death with Dignity Act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1185D-B534-4199-AC0E-33F53A85C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252" y="277427"/>
            <a:ext cx="11490664" cy="850037"/>
          </a:xfrm>
        </p:spPr>
        <p:txBody>
          <a:bodyPr/>
          <a:lstStyle/>
          <a:p>
            <a:pPr algn="ctr"/>
            <a:r>
              <a:rPr lang="en-US" dirty="0"/>
              <a:t>Medical aid in dying is legal in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6E960-8D95-4D2D-8F5C-17A8CBD81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6" y="1147299"/>
            <a:ext cx="11668125" cy="9441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Oregon, Washington, Vermont, California, Colorado, Hawaii, the District of Columbia, Maine, Montana, New Jersey, New Mexico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00" y="2111312"/>
            <a:ext cx="7508399" cy="46419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3B5D48-2271-4BBD-CE05-056CCD191A10}"/>
              </a:ext>
            </a:extLst>
          </p:cNvPr>
          <p:cNvSpPr txBox="1"/>
          <p:nvPr/>
        </p:nvSpPr>
        <p:spPr>
          <a:xfrm>
            <a:off x="8686800" y="2539441"/>
            <a:ext cx="2691058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Outside of the U.S.: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Australia (six states)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Austria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Belgium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Canada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Columbia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Luxembourg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Netherlands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New Zealand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Switzerland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United Kingdom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55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220E9-9B64-7B26-E415-A2F61AC07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2276"/>
            <a:ext cx="12191999" cy="901700"/>
          </a:xfrm>
        </p:spPr>
        <p:txBody>
          <a:bodyPr/>
          <a:lstStyle/>
          <a:p>
            <a:pPr algn="ctr"/>
            <a:r>
              <a:rPr lang="en-US" dirty="0"/>
              <a:t>Moral arguments against medical aid in dying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827CB-6718-87C2-CA25-100423D49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225"/>
            <a:ext cx="10515600" cy="520065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Physician’s role as healer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3200" dirty="0"/>
              <a:t>Hippocratic Oath … maybe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3200" dirty="0"/>
              <a:t>Medical associations, including AMA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Slippery slopes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3200" dirty="0"/>
              <a:t>Theoretical/legal/logical: Cannot justify eligibility restrictions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3200" dirty="0"/>
              <a:t>Empirical/practical/psychological: Would lead to abuse</a:t>
            </a:r>
          </a:p>
          <a:p>
            <a:pPr lvl="2"/>
            <a:r>
              <a:rPr lang="en-US" sz="2800" dirty="0"/>
              <a:t>Eugenics</a:t>
            </a:r>
          </a:p>
          <a:p>
            <a:pPr lvl="2"/>
            <a:r>
              <a:rPr lang="en-US" sz="2800" dirty="0"/>
              <a:t>Violations of disability rights</a:t>
            </a:r>
          </a:p>
          <a:p>
            <a:pPr lvl="2"/>
            <a:r>
              <a:rPr lang="en-US" sz="2800" dirty="0"/>
              <a:t>Social pressure</a:t>
            </a:r>
          </a:p>
        </p:txBody>
      </p:sp>
    </p:spTree>
    <p:extLst>
      <p:ext uri="{BB962C8B-B14F-4D97-AF65-F5344CB8AC3E}">
        <p14:creationId xmlns:p14="http://schemas.microsoft.com/office/powerpoint/2010/main" val="17612052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61715668F6654A84B050516820A01E" ma:contentTypeVersion="14" ma:contentTypeDescription="Create a new document." ma:contentTypeScope="" ma:versionID="4feada6d848273257f372c6f4e2698f5">
  <xsd:schema xmlns:xsd="http://www.w3.org/2001/XMLSchema" xmlns:xs="http://www.w3.org/2001/XMLSchema" xmlns:p="http://schemas.microsoft.com/office/2006/metadata/properties" xmlns:ns2="141ccd18-d83e-4bed-9525-04fdd4fc676e" xmlns:ns3="c43f696e-320a-443d-b9e7-bf7ccdd1ea5a" targetNamespace="http://schemas.microsoft.com/office/2006/metadata/properties" ma:root="true" ma:fieldsID="4121604b9227acdf4c71d3ec12fea064" ns2:_="" ns3:_="">
    <xsd:import namespace="141ccd18-d83e-4bed-9525-04fdd4fc676e"/>
    <xsd:import namespace="c43f696e-320a-443d-b9e7-bf7ccdd1ea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DateTake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ccd18-d83e-4bed-9525-04fdd4fc67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e457497-ed84-42a9-879f-f33eea5232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3f696e-320a-443d-b9e7-bf7ccdd1ea5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3ca262ce-f239-41cc-9d0e-e2c2d71a2fcd}" ma:internalName="TaxCatchAll" ma:showField="CatchAllData" ma:web="c43f696e-320a-443d-b9e7-bf7ccdd1ea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43f696e-320a-443d-b9e7-bf7ccdd1ea5a" xsi:nil="true"/>
    <lcf76f155ced4ddcb4097134ff3c332f xmlns="141ccd18-d83e-4bed-9525-04fdd4fc676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BBB11EB-75B5-4AC6-BEB8-47D7A5E7112D}"/>
</file>

<file path=customXml/itemProps2.xml><?xml version="1.0" encoding="utf-8"?>
<ds:datastoreItem xmlns:ds="http://schemas.openxmlformats.org/officeDocument/2006/customXml" ds:itemID="{842BE066-ED25-41FE-94A7-A4AC928BB8B4}"/>
</file>

<file path=customXml/itemProps3.xml><?xml version="1.0" encoding="utf-8"?>
<ds:datastoreItem xmlns:ds="http://schemas.openxmlformats.org/officeDocument/2006/customXml" ds:itemID="{DF97B015-92A5-4557-9387-1BFB41C46DB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831</Words>
  <Application>Microsoft Office PowerPoint</Application>
  <PresentationFormat>Widescreen</PresentationFormat>
  <Paragraphs>95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Franklin Gothic Book</vt:lpstr>
      <vt:lpstr>Wingdings</vt:lpstr>
      <vt:lpstr>1_Office Theme</vt:lpstr>
      <vt:lpstr>Chapter 8 Medical Aid in Dying</vt:lpstr>
      <vt:lpstr>Terminology</vt:lpstr>
      <vt:lpstr>Provisions of U.S. Death with Dignity laws</vt:lpstr>
      <vt:lpstr>Process</vt:lpstr>
      <vt:lpstr>PowerPoint Presentation</vt:lpstr>
      <vt:lpstr>Right to die?</vt:lpstr>
      <vt:lpstr>PowerPoint Presentation</vt:lpstr>
      <vt:lpstr>Medical aid in dying is legal in …</vt:lpstr>
      <vt:lpstr>Moral arguments against medical aid in dying</vt:lpstr>
      <vt:lpstr>Moral arguments for medical aid in dying</vt:lpstr>
      <vt:lpstr>Withholding life-sustaining treatment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Matthew Altman</dc:creator>
  <cp:lastModifiedBy>Matthew Altman</cp:lastModifiedBy>
  <cp:revision>14</cp:revision>
  <dcterms:created xsi:type="dcterms:W3CDTF">2025-03-16T20:15:08Z</dcterms:created>
  <dcterms:modified xsi:type="dcterms:W3CDTF">2025-06-26T17:37:09Z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0x0101005261715668F6654A84B050516820A01E</vt:lpwstr>
  </property>
</Properties>
</file>