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4" r:id="rId2"/>
    <p:sldId id="285" r:id="rId3"/>
    <p:sldId id="287" r:id="rId4"/>
    <p:sldId id="292" r:id="rId5"/>
    <p:sldId id="288" r:id="rId6"/>
    <p:sldId id="289" r:id="rId7"/>
    <p:sldId id="293" r:id="rId8"/>
    <p:sldId id="29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2.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60CAB-1679-79F4-439B-B0BB011704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0E8743-7181-8C77-8D24-EEF5842DA7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250A4D-4BB8-8E12-0359-B32C81F962B0}"/>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4BF64A13-3595-CF3C-3AF0-FCAAA2058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F5B5EC-53B8-2DD1-9644-5C4ABCEBEEC0}"/>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229001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BB4AE-C718-3387-361B-544F61797C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9FEBE9-462E-697B-722B-8FEB3891E4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83FBE-6E7D-2C00-1D5C-82B3894618E0}"/>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795C9F18-6894-EC24-13E5-2150AC5E9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01F1D0-47A8-85C8-6DF7-1CC122182AEA}"/>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2311072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A79A5D-2A87-A6B0-7B2E-995CF30A9B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C98A94-747B-3334-096E-0F8C0A0C46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BA601-DA1B-1821-279A-FBC1A2F2BD8E}"/>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DBA9CFE7-9080-1C37-8F7E-9FDA14A2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C0757-3BED-81F9-8003-7AC832D46024}"/>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2566583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23585-952E-53DE-B6B7-A94516AC75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733F4C-7FB8-8AE2-DF7A-249BE74555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646AE-6F4B-5AF9-2448-9905124BB96E}"/>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E880F493-7F6B-F126-9DC2-13CD0F525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AC4C8-86B1-6932-16E0-EC476D424F62}"/>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826250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458B8-2586-A299-7FBC-E1841FA81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96297F-820F-26E0-934D-B839209B7C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62347F-66E0-DB8F-03BD-A3B5F3B54B7E}"/>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7E1E2848-FC6D-D16B-19A0-1C0C85D53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BAE33-6B38-09F5-3F9B-F5B7BF368EBA}"/>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4251107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9B9E-FDDE-DA09-1013-B7347C7D95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F48C54-C348-D948-CA7D-F96048FFC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2486F0-0666-E7FC-B646-4427C3D76E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FCDCA6-9341-8261-0702-1A230CBE5872}"/>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6" name="Footer Placeholder 5">
            <a:extLst>
              <a:ext uri="{FF2B5EF4-FFF2-40B4-BE49-F238E27FC236}">
                <a16:creationId xmlns:a16="http://schemas.microsoft.com/office/drawing/2014/main" id="{45FBED63-40F1-F2F8-4AB8-2119B04C67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8E3BEE-AFCE-13DE-5AA7-B882CB4543A2}"/>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3139163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F4C32-AFF0-47EC-7016-457CE7DCBA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F96963-4BC2-0E83-9C6B-D53922F39C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1AA7E6-58ED-87BF-A307-BE87DD0D32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58ECF4-0A31-7CEF-3B99-FBDFB171BA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B67C4D-42DF-3CF2-265E-C1BAFAC965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72FB14-8D43-1F29-B432-D8D6CBA19DD8}"/>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8" name="Footer Placeholder 7">
            <a:extLst>
              <a:ext uri="{FF2B5EF4-FFF2-40B4-BE49-F238E27FC236}">
                <a16:creationId xmlns:a16="http://schemas.microsoft.com/office/drawing/2014/main" id="{40542E25-2BAA-ADA4-CA01-A36FD015BC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BABE7D-1331-7281-1836-86D5B5AFC4BD}"/>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1517841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69F6-BD4B-AB23-39B8-E2264C4459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783BEF-D945-FB70-4F7B-889DFE341777}"/>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4" name="Footer Placeholder 3">
            <a:extLst>
              <a:ext uri="{FF2B5EF4-FFF2-40B4-BE49-F238E27FC236}">
                <a16:creationId xmlns:a16="http://schemas.microsoft.com/office/drawing/2014/main" id="{963CEE35-8416-2DBB-AA9D-C2494E670F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A0A07D-53E1-3E61-05EA-0F09660D3AB5}"/>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1882715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628E1A-17FB-30CF-7AB1-3D148344C887}"/>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3" name="Footer Placeholder 2">
            <a:extLst>
              <a:ext uri="{FF2B5EF4-FFF2-40B4-BE49-F238E27FC236}">
                <a16:creationId xmlns:a16="http://schemas.microsoft.com/office/drawing/2014/main" id="{BA0648CF-FC54-A1DA-0D72-92AD0377D8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1E55BF-B090-B06F-3588-512660F4819E}"/>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173349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274CA-8922-4859-C096-592D646B7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37E73B-E1D0-7D99-C856-463C4658A5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E3E5FF-4795-38F3-226E-C50E2CDE1D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D61A00-1786-3798-8868-9D983033E860}"/>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6" name="Footer Placeholder 5">
            <a:extLst>
              <a:ext uri="{FF2B5EF4-FFF2-40B4-BE49-F238E27FC236}">
                <a16:creationId xmlns:a16="http://schemas.microsoft.com/office/drawing/2014/main" id="{BAEAC1AD-9EB6-B113-5B5A-67A0BD27A8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B8DF11-8801-5F09-961B-407E8A567C38}"/>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1101607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7C117-37AD-1808-D733-69A28722EC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F33C1D-4C14-427C-05F7-9CCDA00E3A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3EB192-64B1-5E68-D46C-D8924E36A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B4E5CB-0D3C-2524-EFC6-90211ECD3678}"/>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6" name="Footer Placeholder 5">
            <a:extLst>
              <a:ext uri="{FF2B5EF4-FFF2-40B4-BE49-F238E27FC236}">
                <a16:creationId xmlns:a16="http://schemas.microsoft.com/office/drawing/2014/main" id="{DC598128-5B66-0BBE-0C2A-9745740DF4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868251-440B-9E6E-C82B-433FAAF49EAF}"/>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2444006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9C8F16-1343-1564-26DF-53E92F55F2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385B95-5F50-9EDA-110D-C581896F95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3CC5D-D3A4-B8FB-A86B-368293FE4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07BABF07-AFBE-2518-1433-C7A013C3B5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6891D26-B2DD-4044-21A8-AF24B1807F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884F20-5721-4D0A-BE30-4B5FA0DE47B0}" type="slidenum">
              <a:rPr lang="en-US" smtClean="0"/>
              <a:t>‹#›</a:t>
            </a:fld>
            <a:endParaRPr lang="en-US"/>
          </a:p>
        </p:txBody>
      </p:sp>
    </p:spTree>
    <p:extLst>
      <p:ext uri="{BB962C8B-B14F-4D97-AF65-F5344CB8AC3E}">
        <p14:creationId xmlns:p14="http://schemas.microsoft.com/office/powerpoint/2010/main" val="2692679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B0E4D9-296E-AF69-5C63-E30D0A62B3BA}"/>
              </a:ext>
            </a:extLst>
          </p:cNvPr>
          <p:cNvSpPr>
            <a:spLocks noGrp="1"/>
          </p:cNvSpPr>
          <p:nvPr>
            <p:ph type="title"/>
          </p:nvPr>
        </p:nvSpPr>
        <p:spPr>
          <a:xfrm>
            <a:off x="5400675" y="315912"/>
            <a:ext cx="6619875" cy="6226175"/>
          </a:xfrm>
        </p:spPr>
        <p:txBody>
          <a:bodyPr>
            <a:normAutofit/>
          </a:bodyPr>
          <a:lstStyle/>
          <a:p>
            <a:r>
              <a:rPr lang="en-US" sz="6000" u="sng" dirty="0"/>
              <a:t>Chapter 9</a:t>
            </a:r>
            <a:br>
              <a:rPr lang="en-US" sz="6000" u="sng" dirty="0"/>
            </a:br>
            <a:r>
              <a:rPr lang="en-US" sz="6000" dirty="0"/>
              <a:t>Healthcare and Social Justice</a:t>
            </a:r>
          </a:p>
        </p:txBody>
      </p:sp>
      <p:pic>
        <p:nvPicPr>
          <p:cNvPr id="10" name="Content Placeholder 9" descr="A back cover of a medical ethics book&#10;&#10;AI-generated content may be incorrect.">
            <a:extLst>
              <a:ext uri="{FF2B5EF4-FFF2-40B4-BE49-F238E27FC236}">
                <a16:creationId xmlns:a16="http://schemas.microsoft.com/office/drawing/2014/main" id="{C0BC9DD0-C80B-08DB-950E-2BB6E1973C5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3075"/>
          <a:stretch/>
        </p:blipFill>
        <p:spPr>
          <a:xfrm>
            <a:off x="428624" y="74533"/>
            <a:ext cx="4505325" cy="6708934"/>
          </a:xfrm>
        </p:spPr>
      </p:pic>
    </p:spTree>
    <p:extLst>
      <p:ext uri="{BB962C8B-B14F-4D97-AF65-F5344CB8AC3E}">
        <p14:creationId xmlns:p14="http://schemas.microsoft.com/office/powerpoint/2010/main" val="1371700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0BB5EA-36BF-DE57-2F80-5697B7BF9EA7}"/>
              </a:ext>
            </a:extLst>
          </p:cNvPr>
          <p:cNvSpPr>
            <a:spLocks noGrp="1"/>
          </p:cNvSpPr>
          <p:nvPr>
            <p:ph idx="1"/>
          </p:nvPr>
        </p:nvSpPr>
        <p:spPr>
          <a:xfrm>
            <a:off x="838200" y="314325"/>
            <a:ext cx="10515600" cy="6343650"/>
          </a:xfrm>
        </p:spPr>
        <p:txBody>
          <a:bodyPr>
            <a:normAutofit/>
          </a:bodyPr>
          <a:lstStyle/>
          <a:p>
            <a:pPr marL="0" indent="0" algn="ctr">
              <a:buNone/>
            </a:pPr>
            <a:r>
              <a:rPr lang="en-US" sz="3600" dirty="0"/>
              <a:t>Allocation = Distribution</a:t>
            </a:r>
          </a:p>
          <a:p>
            <a:pPr marL="0" indent="0" algn="ctr">
              <a:buNone/>
            </a:pPr>
            <a:r>
              <a:rPr lang="en-US" sz="3600" dirty="0"/>
              <a:t>vs.</a:t>
            </a:r>
          </a:p>
          <a:p>
            <a:pPr marL="0" indent="0" algn="ctr">
              <a:buNone/>
            </a:pPr>
            <a:r>
              <a:rPr lang="en-US" sz="3600" dirty="0"/>
              <a:t>Rationing = Distribution of scarce resources</a:t>
            </a:r>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lgn="ctr">
              <a:buNone/>
            </a:pPr>
            <a:r>
              <a:rPr lang="en-US" sz="3600" dirty="0" err="1"/>
              <a:t>Macroallocation</a:t>
            </a:r>
            <a:r>
              <a:rPr lang="en-US" sz="3600" dirty="0"/>
              <a:t> = General policies</a:t>
            </a:r>
          </a:p>
          <a:p>
            <a:pPr marL="0" indent="0" algn="ctr">
              <a:buNone/>
            </a:pPr>
            <a:r>
              <a:rPr lang="en-US" sz="3600" dirty="0"/>
              <a:t>vs.</a:t>
            </a:r>
          </a:p>
          <a:p>
            <a:pPr marL="0" indent="0" algn="ctr">
              <a:buNone/>
            </a:pPr>
            <a:r>
              <a:rPr lang="en-US" sz="3600" dirty="0" err="1"/>
              <a:t>Microallocation</a:t>
            </a:r>
            <a:r>
              <a:rPr lang="en-US" sz="3600" dirty="0"/>
              <a:t> = Application to actual patients</a:t>
            </a:r>
          </a:p>
        </p:txBody>
      </p:sp>
      <p:pic>
        <p:nvPicPr>
          <p:cNvPr id="4" name="Picture 3">
            <a:extLst>
              <a:ext uri="{FF2B5EF4-FFF2-40B4-BE49-F238E27FC236}">
                <a16:creationId xmlns:a16="http://schemas.microsoft.com/office/drawing/2014/main" id="{B8604A4E-5EA4-DFCC-4361-1378C1ECA205}"/>
              </a:ext>
            </a:extLst>
          </p:cNvPr>
          <p:cNvPicPr>
            <a:picLocks noChangeAspect="1"/>
          </p:cNvPicPr>
          <p:nvPr/>
        </p:nvPicPr>
        <p:blipFill>
          <a:blip r:embed="rId2"/>
          <a:stretch>
            <a:fillRect/>
          </a:stretch>
        </p:blipFill>
        <p:spPr>
          <a:xfrm>
            <a:off x="4210050" y="2171033"/>
            <a:ext cx="3771900" cy="2382584"/>
          </a:xfrm>
          <a:prstGeom prst="rect">
            <a:avLst/>
          </a:prstGeom>
        </p:spPr>
      </p:pic>
    </p:spTree>
    <p:extLst>
      <p:ext uri="{BB962C8B-B14F-4D97-AF65-F5344CB8AC3E}">
        <p14:creationId xmlns:p14="http://schemas.microsoft.com/office/powerpoint/2010/main" val="695289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62635-9A74-9F1E-4B85-E3B872452542}"/>
              </a:ext>
            </a:extLst>
          </p:cNvPr>
          <p:cNvSpPr>
            <a:spLocks noGrp="1"/>
          </p:cNvSpPr>
          <p:nvPr>
            <p:ph type="title"/>
          </p:nvPr>
        </p:nvSpPr>
        <p:spPr>
          <a:xfrm>
            <a:off x="838200" y="158749"/>
            <a:ext cx="10515600" cy="1044575"/>
          </a:xfrm>
        </p:spPr>
        <p:txBody>
          <a:bodyPr/>
          <a:lstStyle/>
          <a:p>
            <a:pPr algn="ctr"/>
            <a:r>
              <a:rPr lang="en-US" dirty="0"/>
              <a:t>Types of healthcare systems</a:t>
            </a:r>
          </a:p>
        </p:txBody>
      </p:sp>
      <p:sp>
        <p:nvSpPr>
          <p:cNvPr id="3" name="Content Placeholder 2">
            <a:extLst>
              <a:ext uri="{FF2B5EF4-FFF2-40B4-BE49-F238E27FC236}">
                <a16:creationId xmlns:a16="http://schemas.microsoft.com/office/drawing/2014/main" id="{1C8DDB64-0821-CD05-29CF-9A3CBAAF3BDA}"/>
              </a:ext>
            </a:extLst>
          </p:cNvPr>
          <p:cNvSpPr>
            <a:spLocks noGrp="1"/>
          </p:cNvSpPr>
          <p:nvPr>
            <p:ph sz="half" idx="1"/>
          </p:nvPr>
        </p:nvSpPr>
        <p:spPr>
          <a:xfrm>
            <a:off x="295275" y="1203324"/>
            <a:ext cx="6286500" cy="5495927"/>
          </a:xfrm>
        </p:spPr>
        <p:txBody>
          <a:bodyPr>
            <a:normAutofit/>
          </a:bodyPr>
          <a:lstStyle/>
          <a:p>
            <a:pPr marL="514350" indent="-514350">
              <a:buFont typeface="+mj-lt"/>
              <a:buAutoNum type="arabicPeriod"/>
            </a:pPr>
            <a:r>
              <a:rPr lang="en-US" dirty="0"/>
              <a:t>Single-payer</a:t>
            </a:r>
          </a:p>
          <a:p>
            <a:pPr lvl="1"/>
            <a:r>
              <a:rPr lang="en-US" dirty="0"/>
              <a:t>Socialized medicine</a:t>
            </a:r>
          </a:p>
          <a:p>
            <a:pPr lvl="2"/>
            <a:r>
              <a:rPr lang="en-US" dirty="0"/>
              <a:t>National Health Insurance Model (e.g., Canada)</a:t>
            </a:r>
          </a:p>
          <a:p>
            <a:pPr lvl="2"/>
            <a:r>
              <a:rPr lang="en-US" dirty="0"/>
              <a:t>Beveridge Model (e.g., U.K.)</a:t>
            </a:r>
          </a:p>
          <a:p>
            <a:pPr marL="914400" lvl="2" indent="0">
              <a:buNone/>
            </a:pPr>
            <a:endParaRPr lang="en-US" dirty="0"/>
          </a:p>
          <a:p>
            <a:pPr marL="514350" indent="-514350">
              <a:buFont typeface="+mj-lt"/>
              <a:buAutoNum type="arabicPeriod"/>
            </a:pPr>
            <a:r>
              <a:rPr lang="en-US" dirty="0"/>
              <a:t>Free market</a:t>
            </a:r>
          </a:p>
          <a:p>
            <a:pPr lvl="1"/>
            <a:r>
              <a:rPr lang="en-US" dirty="0"/>
              <a:t>No pure example, but U.S. and Switzerland are closest</a:t>
            </a:r>
          </a:p>
          <a:p>
            <a:pPr marL="457200" lvl="1" indent="0">
              <a:buNone/>
            </a:pPr>
            <a:endParaRPr lang="en-US" dirty="0"/>
          </a:p>
          <a:p>
            <a:pPr marL="514350" indent="-514350">
              <a:buFont typeface="+mj-lt"/>
              <a:buAutoNum type="arabicPeriod" startAt="3"/>
            </a:pPr>
            <a:r>
              <a:rPr lang="en-US" dirty="0"/>
              <a:t>Multi-payer</a:t>
            </a:r>
          </a:p>
          <a:p>
            <a:pPr lvl="1"/>
            <a:r>
              <a:rPr lang="en-US" dirty="0"/>
              <a:t>Bismarck Model (e.g., France)</a:t>
            </a:r>
          </a:p>
          <a:p>
            <a:pPr lvl="1"/>
            <a:r>
              <a:rPr lang="en-US" dirty="0"/>
              <a:t>Affordable Care Act (U.S.)</a:t>
            </a:r>
          </a:p>
          <a:p>
            <a:pPr lvl="1"/>
            <a:endParaRPr lang="en-US" dirty="0"/>
          </a:p>
        </p:txBody>
      </p:sp>
      <p:pic>
        <p:nvPicPr>
          <p:cNvPr id="1026" name="Picture 2" descr="Healthcare Systems Around the World">
            <a:extLst>
              <a:ext uri="{FF2B5EF4-FFF2-40B4-BE49-F238E27FC236}">
                <a16:creationId xmlns:a16="http://schemas.microsoft.com/office/drawing/2014/main" id="{672C2B9A-B450-43EB-0BDB-253A75F8B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4513" y="2566988"/>
            <a:ext cx="6410325" cy="402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311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F8C361-69E5-E186-1554-926F29C65851}"/>
              </a:ext>
            </a:extLst>
          </p:cNvPr>
          <p:cNvSpPr>
            <a:spLocks noGrp="1"/>
          </p:cNvSpPr>
          <p:nvPr>
            <p:ph type="title"/>
          </p:nvPr>
        </p:nvSpPr>
        <p:spPr/>
        <p:txBody>
          <a:bodyPr/>
          <a:lstStyle/>
          <a:p>
            <a:pPr algn="ctr"/>
            <a:r>
              <a:rPr lang="en-US" dirty="0"/>
              <a:t>Moral evaluation of free-market systems</a:t>
            </a:r>
          </a:p>
        </p:txBody>
      </p:sp>
      <p:sp>
        <p:nvSpPr>
          <p:cNvPr id="7" name="Content Placeholder 6">
            <a:extLst>
              <a:ext uri="{FF2B5EF4-FFF2-40B4-BE49-F238E27FC236}">
                <a16:creationId xmlns:a16="http://schemas.microsoft.com/office/drawing/2014/main" id="{B543AE7C-DD0F-D4B7-3445-4ACE5F140F97}"/>
              </a:ext>
            </a:extLst>
          </p:cNvPr>
          <p:cNvSpPr>
            <a:spLocks noGrp="1"/>
          </p:cNvSpPr>
          <p:nvPr>
            <p:ph sz="half" idx="1"/>
          </p:nvPr>
        </p:nvSpPr>
        <p:spPr>
          <a:xfrm>
            <a:off x="838200" y="1690688"/>
            <a:ext cx="4952999" cy="2946400"/>
          </a:xfrm>
        </p:spPr>
        <p:txBody>
          <a:bodyPr/>
          <a:lstStyle/>
          <a:p>
            <a:pPr marL="0" indent="0">
              <a:buNone/>
            </a:pPr>
            <a:r>
              <a:rPr lang="en-US" u="sng" dirty="0"/>
              <a:t>Arguments for:</a:t>
            </a:r>
            <a:endParaRPr lang="en-US" dirty="0"/>
          </a:p>
          <a:p>
            <a:pPr marL="342900" lvl="2" indent="-342900"/>
            <a:r>
              <a:rPr lang="en-US" sz="2800" dirty="0"/>
              <a:t>Forced redistribution of rightly owned property</a:t>
            </a:r>
          </a:p>
          <a:p>
            <a:pPr marL="0" lvl="2" indent="0">
              <a:buNone/>
            </a:pPr>
            <a:endParaRPr lang="en-US" sz="2800" dirty="0"/>
          </a:p>
          <a:p>
            <a:pPr marL="228600" lvl="2"/>
            <a:r>
              <a:rPr lang="en-US" sz="2800" dirty="0"/>
              <a:t>Utilitarianism</a:t>
            </a:r>
          </a:p>
          <a:p>
            <a:pPr marL="685800" lvl="3"/>
            <a:r>
              <a:rPr lang="en-US" sz="2800" dirty="0"/>
              <a:t>Better overall outcomes</a:t>
            </a:r>
          </a:p>
          <a:p>
            <a:pPr marL="0" indent="0">
              <a:buNone/>
            </a:pPr>
            <a:endParaRPr lang="en-US" u="sng" dirty="0"/>
          </a:p>
        </p:txBody>
      </p:sp>
      <p:sp>
        <p:nvSpPr>
          <p:cNvPr id="8" name="Content Placeholder 7">
            <a:extLst>
              <a:ext uri="{FF2B5EF4-FFF2-40B4-BE49-F238E27FC236}">
                <a16:creationId xmlns:a16="http://schemas.microsoft.com/office/drawing/2014/main" id="{5C21F476-4BF7-5536-5AAF-0288EA26CB5B}"/>
              </a:ext>
            </a:extLst>
          </p:cNvPr>
          <p:cNvSpPr>
            <a:spLocks noGrp="1"/>
          </p:cNvSpPr>
          <p:nvPr>
            <p:ph sz="half" idx="2"/>
          </p:nvPr>
        </p:nvSpPr>
        <p:spPr>
          <a:xfrm>
            <a:off x="6153150" y="1690688"/>
            <a:ext cx="4838699" cy="4351338"/>
          </a:xfrm>
        </p:spPr>
        <p:txBody>
          <a:bodyPr/>
          <a:lstStyle/>
          <a:p>
            <a:pPr marL="0" indent="0">
              <a:buNone/>
            </a:pPr>
            <a:r>
              <a:rPr lang="en-US" u="sng" dirty="0"/>
              <a:t>Arguments against:</a:t>
            </a:r>
            <a:endParaRPr lang="en-US" dirty="0"/>
          </a:p>
          <a:p>
            <a:pPr marL="228600" lvl="2"/>
            <a:r>
              <a:rPr lang="en-US" sz="2800" dirty="0"/>
              <a:t>Healthcare is not a typical free market</a:t>
            </a:r>
          </a:p>
          <a:p>
            <a:pPr marL="685800" lvl="3"/>
            <a:r>
              <a:rPr lang="en-US" sz="2800" dirty="0"/>
              <a:t>Patients are not simply consumers</a:t>
            </a:r>
          </a:p>
          <a:p>
            <a:pPr marL="0" lvl="2" indent="0">
              <a:buNone/>
            </a:pPr>
            <a:endParaRPr lang="en-US" sz="2800" dirty="0"/>
          </a:p>
          <a:p>
            <a:pPr marL="228600" lvl="2"/>
            <a:r>
              <a:rPr lang="en-US" sz="2800" dirty="0"/>
              <a:t>Rule of rescue</a:t>
            </a:r>
          </a:p>
          <a:p>
            <a:pPr marL="685800" lvl="3"/>
            <a:r>
              <a:rPr lang="en-US" sz="2800" dirty="0"/>
              <a:t>Emergency Medical Treatment and Labor Act (EMTALA)</a:t>
            </a:r>
          </a:p>
          <a:p>
            <a:pPr marL="0" indent="0">
              <a:buNone/>
            </a:pPr>
            <a:endParaRPr lang="en-US" u="sng" dirty="0"/>
          </a:p>
        </p:txBody>
      </p:sp>
      <p:cxnSp>
        <p:nvCxnSpPr>
          <p:cNvPr id="10" name="Straight Connector 9">
            <a:extLst>
              <a:ext uri="{FF2B5EF4-FFF2-40B4-BE49-F238E27FC236}">
                <a16:creationId xmlns:a16="http://schemas.microsoft.com/office/drawing/2014/main" id="{5F093205-BA7C-08B1-D0FE-BFDD9AE4B3E6}"/>
              </a:ext>
            </a:extLst>
          </p:cNvPr>
          <p:cNvCxnSpPr/>
          <p:nvPr/>
        </p:nvCxnSpPr>
        <p:spPr>
          <a:xfrm>
            <a:off x="5791199" y="1892300"/>
            <a:ext cx="0" cy="4041775"/>
          </a:xfrm>
          <a:prstGeom prst="line">
            <a:avLst/>
          </a:prstGeom>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C2E6110D-4FF4-07BC-E057-FE9C030DD427}"/>
              </a:ext>
            </a:extLst>
          </p:cNvPr>
          <p:cNvPicPr>
            <a:picLocks noChangeAspect="1"/>
          </p:cNvPicPr>
          <p:nvPr/>
        </p:nvPicPr>
        <p:blipFill>
          <a:blip r:embed="rId2"/>
          <a:stretch>
            <a:fillRect/>
          </a:stretch>
        </p:blipFill>
        <p:spPr>
          <a:xfrm>
            <a:off x="1665123" y="4772025"/>
            <a:ext cx="2751981" cy="1827213"/>
          </a:xfrm>
          <a:prstGeom prst="rect">
            <a:avLst/>
          </a:prstGeom>
        </p:spPr>
      </p:pic>
    </p:spTree>
    <p:extLst>
      <p:ext uri="{BB962C8B-B14F-4D97-AF65-F5344CB8AC3E}">
        <p14:creationId xmlns:p14="http://schemas.microsoft.com/office/powerpoint/2010/main" val="1675208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41C1C-563F-7153-1872-D5549D9FBBC6}"/>
              </a:ext>
            </a:extLst>
          </p:cNvPr>
          <p:cNvSpPr>
            <a:spLocks noGrp="1"/>
          </p:cNvSpPr>
          <p:nvPr>
            <p:ph type="title"/>
          </p:nvPr>
        </p:nvSpPr>
        <p:spPr>
          <a:xfrm>
            <a:off x="838200" y="190028"/>
            <a:ext cx="10515600" cy="1035050"/>
          </a:xfrm>
        </p:spPr>
        <p:txBody>
          <a:bodyPr/>
          <a:lstStyle/>
          <a:p>
            <a:pPr algn="ctr"/>
            <a:r>
              <a:rPr lang="en-US" dirty="0"/>
              <a:t>Right to healthcare (or health)?</a:t>
            </a:r>
          </a:p>
        </p:txBody>
      </p:sp>
      <p:sp>
        <p:nvSpPr>
          <p:cNvPr id="5" name="Content Placeholder 4">
            <a:extLst>
              <a:ext uri="{FF2B5EF4-FFF2-40B4-BE49-F238E27FC236}">
                <a16:creationId xmlns:a16="http://schemas.microsoft.com/office/drawing/2014/main" id="{2924FD46-B216-79E3-CDB6-9DE9676D6289}"/>
              </a:ext>
            </a:extLst>
          </p:cNvPr>
          <p:cNvSpPr>
            <a:spLocks noGrp="1"/>
          </p:cNvSpPr>
          <p:nvPr>
            <p:ph idx="1"/>
          </p:nvPr>
        </p:nvSpPr>
        <p:spPr>
          <a:xfrm>
            <a:off x="838200" y="1225079"/>
            <a:ext cx="10515600" cy="3230190"/>
          </a:xfrm>
        </p:spPr>
        <p:txBody>
          <a:bodyPr/>
          <a:lstStyle/>
          <a:p>
            <a:r>
              <a:rPr lang="en-US" dirty="0"/>
              <a:t>Rawls: Justice as fairness </a:t>
            </a:r>
            <a:r>
              <a:rPr lang="en-US" dirty="0">
                <a:sym typeface="Wingdings" panose="05000000000000000000" pitchFamily="2" charset="2"/>
              </a:rPr>
              <a:t> People deserve primary goods</a:t>
            </a:r>
          </a:p>
          <a:p>
            <a:pPr lvl="1"/>
            <a:r>
              <a:rPr lang="en-US" sz="2800" dirty="0">
                <a:sym typeface="Wingdings" panose="05000000000000000000" pitchFamily="2" charset="2"/>
              </a:rPr>
              <a:t>Daniels: “Normal opportunity range”  Healthcare as social primary good  Right to healthcare</a:t>
            </a:r>
          </a:p>
          <a:p>
            <a:r>
              <a:rPr lang="en-US" dirty="0">
                <a:sym typeface="Wingdings" panose="05000000000000000000" pitchFamily="2" charset="2"/>
              </a:rPr>
              <a:t>Capability theory (Sen and Nussbaum): Capabilities  Opportunity to live well/flourish</a:t>
            </a:r>
          </a:p>
          <a:p>
            <a:r>
              <a:rPr lang="en-US" dirty="0">
                <a:sym typeface="Wingdings" panose="05000000000000000000" pitchFamily="2" charset="2"/>
              </a:rPr>
              <a:t>Well-being theory (Powers and Faden): Justice  Healthcare  Everyone flourishes</a:t>
            </a:r>
            <a:endParaRPr lang="en-US" dirty="0"/>
          </a:p>
        </p:txBody>
      </p:sp>
      <p:pic>
        <p:nvPicPr>
          <p:cNvPr id="6" name="Picture 5">
            <a:extLst>
              <a:ext uri="{FF2B5EF4-FFF2-40B4-BE49-F238E27FC236}">
                <a16:creationId xmlns:a16="http://schemas.microsoft.com/office/drawing/2014/main" id="{DC85F611-83DC-C6E1-0E60-9D1C415FF00F}"/>
              </a:ext>
            </a:extLst>
          </p:cNvPr>
          <p:cNvPicPr>
            <a:picLocks noChangeAspect="1"/>
          </p:cNvPicPr>
          <p:nvPr/>
        </p:nvPicPr>
        <p:blipFill>
          <a:blip r:embed="rId2"/>
          <a:stretch>
            <a:fillRect/>
          </a:stretch>
        </p:blipFill>
        <p:spPr>
          <a:xfrm>
            <a:off x="222109" y="4596217"/>
            <a:ext cx="1577119" cy="1905811"/>
          </a:xfrm>
          <a:prstGeom prst="rect">
            <a:avLst/>
          </a:prstGeom>
        </p:spPr>
      </p:pic>
      <p:pic>
        <p:nvPicPr>
          <p:cNvPr id="7" name="Picture 6">
            <a:extLst>
              <a:ext uri="{FF2B5EF4-FFF2-40B4-BE49-F238E27FC236}">
                <a16:creationId xmlns:a16="http://schemas.microsoft.com/office/drawing/2014/main" id="{2168E9B0-18FD-FCDE-33D6-0FC13AB16B19}"/>
              </a:ext>
            </a:extLst>
          </p:cNvPr>
          <p:cNvPicPr>
            <a:picLocks noChangeAspect="1"/>
          </p:cNvPicPr>
          <p:nvPr/>
        </p:nvPicPr>
        <p:blipFill>
          <a:blip r:embed="rId3"/>
          <a:srcRect r="50000"/>
          <a:stretch/>
        </p:blipFill>
        <p:spPr>
          <a:xfrm>
            <a:off x="2415319" y="4596215"/>
            <a:ext cx="1433251" cy="1896657"/>
          </a:xfrm>
          <a:prstGeom prst="rect">
            <a:avLst/>
          </a:prstGeom>
        </p:spPr>
      </p:pic>
      <p:pic>
        <p:nvPicPr>
          <p:cNvPr id="8" name="Picture 7">
            <a:extLst>
              <a:ext uri="{FF2B5EF4-FFF2-40B4-BE49-F238E27FC236}">
                <a16:creationId xmlns:a16="http://schemas.microsoft.com/office/drawing/2014/main" id="{4E9A1A75-19F4-40A0-80EC-DB35D8781A01}"/>
              </a:ext>
            </a:extLst>
          </p:cNvPr>
          <p:cNvPicPr>
            <a:picLocks noChangeAspect="1"/>
          </p:cNvPicPr>
          <p:nvPr/>
        </p:nvPicPr>
        <p:blipFill>
          <a:blip r:embed="rId4"/>
          <a:stretch>
            <a:fillRect/>
          </a:stretch>
        </p:blipFill>
        <p:spPr>
          <a:xfrm>
            <a:off x="4429721" y="4605371"/>
            <a:ext cx="1339376" cy="1896657"/>
          </a:xfrm>
          <a:prstGeom prst="rect">
            <a:avLst/>
          </a:prstGeom>
        </p:spPr>
      </p:pic>
      <p:pic>
        <p:nvPicPr>
          <p:cNvPr id="9" name="Picture 8">
            <a:extLst>
              <a:ext uri="{FF2B5EF4-FFF2-40B4-BE49-F238E27FC236}">
                <a16:creationId xmlns:a16="http://schemas.microsoft.com/office/drawing/2014/main" id="{DDFA3BD2-59A4-C374-B7FE-1862CF6C6543}"/>
              </a:ext>
            </a:extLst>
          </p:cNvPr>
          <p:cNvPicPr>
            <a:picLocks noChangeAspect="1"/>
          </p:cNvPicPr>
          <p:nvPr/>
        </p:nvPicPr>
        <p:blipFill>
          <a:blip r:embed="rId5"/>
          <a:stretch>
            <a:fillRect/>
          </a:stretch>
        </p:blipFill>
        <p:spPr>
          <a:xfrm>
            <a:off x="6477538" y="4602108"/>
            <a:ext cx="1428910" cy="1905811"/>
          </a:xfrm>
          <a:prstGeom prst="rect">
            <a:avLst/>
          </a:prstGeom>
        </p:spPr>
      </p:pic>
      <p:pic>
        <p:nvPicPr>
          <p:cNvPr id="10" name="Picture 9">
            <a:extLst>
              <a:ext uri="{FF2B5EF4-FFF2-40B4-BE49-F238E27FC236}">
                <a16:creationId xmlns:a16="http://schemas.microsoft.com/office/drawing/2014/main" id="{1BC8F850-C865-54F9-0579-5BD1B054F223}"/>
              </a:ext>
            </a:extLst>
          </p:cNvPr>
          <p:cNvPicPr>
            <a:picLocks noChangeAspect="1"/>
          </p:cNvPicPr>
          <p:nvPr/>
        </p:nvPicPr>
        <p:blipFill>
          <a:blip r:embed="rId6"/>
          <a:srcRect l="10730" r="8624"/>
          <a:stretch/>
        </p:blipFill>
        <p:spPr>
          <a:xfrm>
            <a:off x="8407418" y="4602109"/>
            <a:ext cx="1536970" cy="1905811"/>
          </a:xfrm>
          <a:prstGeom prst="rect">
            <a:avLst/>
          </a:prstGeom>
        </p:spPr>
      </p:pic>
      <p:pic>
        <p:nvPicPr>
          <p:cNvPr id="11" name="Picture 10">
            <a:extLst>
              <a:ext uri="{FF2B5EF4-FFF2-40B4-BE49-F238E27FC236}">
                <a16:creationId xmlns:a16="http://schemas.microsoft.com/office/drawing/2014/main" id="{394A4816-C708-B75D-E6D6-247B5F5E3537}"/>
              </a:ext>
            </a:extLst>
          </p:cNvPr>
          <p:cNvPicPr>
            <a:picLocks noChangeAspect="1"/>
          </p:cNvPicPr>
          <p:nvPr/>
        </p:nvPicPr>
        <p:blipFill>
          <a:blip r:embed="rId7"/>
          <a:stretch>
            <a:fillRect/>
          </a:stretch>
        </p:blipFill>
        <p:spPr>
          <a:xfrm>
            <a:off x="10445358" y="4596216"/>
            <a:ext cx="1517326" cy="1896657"/>
          </a:xfrm>
          <a:prstGeom prst="rect">
            <a:avLst/>
          </a:prstGeom>
        </p:spPr>
      </p:pic>
      <p:sp>
        <p:nvSpPr>
          <p:cNvPr id="12" name="TextBox 11">
            <a:extLst>
              <a:ext uri="{FF2B5EF4-FFF2-40B4-BE49-F238E27FC236}">
                <a16:creationId xmlns:a16="http://schemas.microsoft.com/office/drawing/2014/main" id="{9D862E6B-BBAC-62FE-16C4-787DE96ED4DD}"/>
              </a:ext>
            </a:extLst>
          </p:cNvPr>
          <p:cNvSpPr txBox="1"/>
          <p:nvPr/>
        </p:nvSpPr>
        <p:spPr>
          <a:xfrm>
            <a:off x="617227" y="6502028"/>
            <a:ext cx="786882" cy="369332"/>
          </a:xfrm>
          <a:prstGeom prst="rect">
            <a:avLst/>
          </a:prstGeom>
          <a:noFill/>
        </p:spPr>
        <p:txBody>
          <a:bodyPr wrap="none" rtlCol="0">
            <a:spAutoFit/>
          </a:bodyPr>
          <a:lstStyle/>
          <a:p>
            <a:pPr algn="ctr"/>
            <a:r>
              <a:rPr lang="en-US" dirty="0"/>
              <a:t>Rawls</a:t>
            </a:r>
          </a:p>
        </p:txBody>
      </p:sp>
      <p:sp>
        <p:nvSpPr>
          <p:cNvPr id="13" name="TextBox 12">
            <a:extLst>
              <a:ext uri="{FF2B5EF4-FFF2-40B4-BE49-F238E27FC236}">
                <a16:creationId xmlns:a16="http://schemas.microsoft.com/office/drawing/2014/main" id="{6F108A99-2B47-2A3B-CE10-972D8ABFF2D7}"/>
              </a:ext>
            </a:extLst>
          </p:cNvPr>
          <p:cNvSpPr txBox="1"/>
          <p:nvPr/>
        </p:nvSpPr>
        <p:spPr>
          <a:xfrm>
            <a:off x="2661430" y="6502028"/>
            <a:ext cx="941027" cy="369332"/>
          </a:xfrm>
          <a:prstGeom prst="rect">
            <a:avLst/>
          </a:prstGeom>
          <a:noFill/>
        </p:spPr>
        <p:txBody>
          <a:bodyPr wrap="none" rtlCol="0">
            <a:spAutoFit/>
          </a:bodyPr>
          <a:lstStyle/>
          <a:p>
            <a:pPr algn="ctr"/>
            <a:r>
              <a:rPr lang="en-US" dirty="0"/>
              <a:t>Daniels</a:t>
            </a:r>
          </a:p>
        </p:txBody>
      </p:sp>
      <p:sp>
        <p:nvSpPr>
          <p:cNvPr id="14" name="TextBox 13">
            <a:extLst>
              <a:ext uri="{FF2B5EF4-FFF2-40B4-BE49-F238E27FC236}">
                <a16:creationId xmlns:a16="http://schemas.microsoft.com/office/drawing/2014/main" id="{A7AFA5E3-749C-C6B7-B6AE-7C377DE19F20}"/>
              </a:ext>
            </a:extLst>
          </p:cNvPr>
          <p:cNvSpPr txBox="1"/>
          <p:nvPr/>
        </p:nvSpPr>
        <p:spPr>
          <a:xfrm>
            <a:off x="4821835" y="6502028"/>
            <a:ext cx="562975" cy="369332"/>
          </a:xfrm>
          <a:prstGeom prst="rect">
            <a:avLst/>
          </a:prstGeom>
          <a:noFill/>
        </p:spPr>
        <p:txBody>
          <a:bodyPr wrap="none" rtlCol="0">
            <a:spAutoFit/>
          </a:bodyPr>
          <a:lstStyle/>
          <a:p>
            <a:pPr algn="ctr"/>
            <a:r>
              <a:rPr lang="en-US" dirty="0"/>
              <a:t>Sen</a:t>
            </a:r>
          </a:p>
        </p:txBody>
      </p:sp>
      <p:sp>
        <p:nvSpPr>
          <p:cNvPr id="15" name="TextBox 14">
            <a:extLst>
              <a:ext uri="{FF2B5EF4-FFF2-40B4-BE49-F238E27FC236}">
                <a16:creationId xmlns:a16="http://schemas.microsoft.com/office/drawing/2014/main" id="{3985BF50-FB96-9060-5A99-D60CB7C25060}"/>
              </a:ext>
            </a:extLst>
          </p:cNvPr>
          <p:cNvSpPr txBox="1"/>
          <p:nvPr/>
        </p:nvSpPr>
        <p:spPr>
          <a:xfrm>
            <a:off x="6552234" y="6502028"/>
            <a:ext cx="1279517" cy="369332"/>
          </a:xfrm>
          <a:prstGeom prst="rect">
            <a:avLst/>
          </a:prstGeom>
          <a:noFill/>
        </p:spPr>
        <p:txBody>
          <a:bodyPr wrap="none" rtlCol="0">
            <a:spAutoFit/>
          </a:bodyPr>
          <a:lstStyle/>
          <a:p>
            <a:pPr algn="ctr"/>
            <a:r>
              <a:rPr lang="en-US" dirty="0"/>
              <a:t>Nussbaum</a:t>
            </a:r>
          </a:p>
        </p:txBody>
      </p:sp>
      <p:sp>
        <p:nvSpPr>
          <p:cNvPr id="16" name="TextBox 15">
            <a:extLst>
              <a:ext uri="{FF2B5EF4-FFF2-40B4-BE49-F238E27FC236}">
                <a16:creationId xmlns:a16="http://schemas.microsoft.com/office/drawing/2014/main" id="{303CD5C4-9326-C011-A145-80F8CAFF7368}"/>
              </a:ext>
            </a:extLst>
          </p:cNvPr>
          <p:cNvSpPr txBox="1"/>
          <p:nvPr/>
        </p:nvSpPr>
        <p:spPr>
          <a:xfrm>
            <a:off x="8722574" y="6502172"/>
            <a:ext cx="906658" cy="369332"/>
          </a:xfrm>
          <a:prstGeom prst="rect">
            <a:avLst/>
          </a:prstGeom>
          <a:noFill/>
        </p:spPr>
        <p:txBody>
          <a:bodyPr wrap="none" rtlCol="0">
            <a:spAutoFit/>
          </a:bodyPr>
          <a:lstStyle/>
          <a:p>
            <a:pPr algn="ctr"/>
            <a:r>
              <a:rPr lang="en-US" dirty="0"/>
              <a:t>Powers</a:t>
            </a:r>
          </a:p>
        </p:txBody>
      </p:sp>
      <p:sp>
        <p:nvSpPr>
          <p:cNvPr id="17" name="TextBox 16">
            <a:extLst>
              <a:ext uri="{FF2B5EF4-FFF2-40B4-BE49-F238E27FC236}">
                <a16:creationId xmlns:a16="http://schemas.microsoft.com/office/drawing/2014/main" id="{715EDB3E-9845-8FF4-5996-C5DE3357A293}"/>
              </a:ext>
            </a:extLst>
          </p:cNvPr>
          <p:cNvSpPr txBox="1"/>
          <p:nvPr/>
        </p:nvSpPr>
        <p:spPr>
          <a:xfrm>
            <a:off x="10951093" y="6488668"/>
            <a:ext cx="805413" cy="369332"/>
          </a:xfrm>
          <a:prstGeom prst="rect">
            <a:avLst/>
          </a:prstGeom>
          <a:noFill/>
        </p:spPr>
        <p:txBody>
          <a:bodyPr wrap="none" rtlCol="0">
            <a:spAutoFit/>
          </a:bodyPr>
          <a:lstStyle/>
          <a:p>
            <a:pPr algn="ctr"/>
            <a:r>
              <a:rPr lang="en-US" dirty="0"/>
              <a:t>Faden</a:t>
            </a:r>
          </a:p>
        </p:txBody>
      </p:sp>
    </p:spTree>
    <p:extLst>
      <p:ext uri="{BB962C8B-B14F-4D97-AF65-F5344CB8AC3E}">
        <p14:creationId xmlns:p14="http://schemas.microsoft.com/office/powerpoint/2010/main" val="4164504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C989CA-9064-A6C7-01D9-E37E65E9C1BE}"/>
              </a:ext>
            </a:extLst>
          </p:cNvPr>
          <p:cNvPicPr>
            <a:picLocks noChangeAspect="1"/>
          </p:cNvPicPr>
          <p:nvPr/>
        </p:nvPicPr>
        <p:blipFill>
          <a:blip r:embed="rId2"/>
          <a:stretch>
            <a:fillRect/>
          </a:stretch>
        </p:blipFill>
        <p:spPr>
          <a:xfrm>
            <a:off x="0" y="0"/>
            <a:ext cx="12192000" cy="6518781"/>
          </a:xfrm>
          <a:prstGeom prst="rect">
            <a:avLst/>
          </a:prstGeom>
        </p:spPr>
      </p:pic>
      <p:sp>
        <p:nvSpPr>
          <p:cNvPr id="5" name="TextBox 4">
            <a:extLst>
              <a:ext uri="{FF2B5EF4-FFF2-40B4-BE49-F238E27FC236}">
                <a16:creationId xmlns:a16="http://schemas.microsoft.com/office/drawing/2014/main" id="{04AEF895-29D9-B388-F762-BC466221DC92}"/>
              </a:ext>
            </a:extLst>
          </p:cNvPr>
          <p:cNvSpPr txBox="1"/>
          <p:nvPr/>
        </p:nvSpPr>
        <p:spPr>
          <a:xfrm>
            <a:off x="6518652" y="6611779"/>
            <a:ext cx="5673348" cy="246221"/>
          </a:xfrm>
          <a:prstGeom prst="rect">
            <a:avLst/>
          </a:prstGeom>
          <a:noFill/>
        </p:spPr>
        <p:txBody>
          <a:bodyPr wrap="none" rtlCol="0">
            <a:spAutoFit/>
          </a:bodyPr>
          <a:lstStyle/>
          <a:p>
            <a:pPr algn="r"/>
            <a:r>
              <a:rPr lang="en-US" sz="1000" dirty="0">
                <a:solidFill>
                  <a:schemeClr val="bg2">
                    <a:lumMod val="50000"/>
                  </a:schemeClr>
                </a:solidFill>
              </a:rPr>
              <a:t>Image: https://www.cdc.gov/public-health-gateway/php/about/social-determinants-of-health.html</a:t>
            </a:r>
          </a:p>
        </p:txBody>
      </p:sp>
      <p:sp>
        <p:nvSpPr>
          <p:cNvPr id="6" name="TextBox 5">
            <a:extLst>
              <a:ext uri="{FF2B5EF4-FFF2-40B4-BE49-F238E27FC236}">
                <a16:creationId xmlns:a16="http://schemas.microsoft.com/office/drawing/2014/main" id="{40E210F9-8726-8100-C1A3-454DA3BC2969}"/>
              </a:ext>
            </a:extLst>
          </p:cNvPr>
          <p:cNvSpPr txBox="1"/>
          <p:nvPr/>
        </p:nvSpPr>
        <p:spPr>
          <a:xfrm>
            <a:off x="3362325" y="5961494"/>
            <a:ext cx="5524500" cy="584775"/>
          </a:xfrm>
          <a:prstGeom prst="rect">
            <a:avLst/>
          </a:prstGeom>
          <a:noFill/>
          <a:ln>
            <a:solidFill>
              <a:schemeClr val="tx1"/>
            </a:solidFill>
          </a:ln>
        </p:spPr>
        <p:txBody>
          <a:bodyPr wrap="square" rtlCol="0">
            <a:spAutoFit/>
          </a:bodyPr>
          <a:lstStyle/>
          <a:p>
            <a:pPr algn="ctr"/>
            <a:r>
              <a:rPr lang="en-US" sz="3200" dirty="0"/>
              <a:t>Social determinants of health</a:t>
            </a:r>
          </a:p>
        </p:txBody>
      </p:sp>
    </p:spTree>
    <p:extLst>
      <p:ext uri="{BB962C8B-B14F-4D97-AF65-F5344CB8AC3E}">
        <p14:creationId xmlns:p14="http://schemas.microsoft.com/office/powerpoint/2010/main" val="917789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9DC0-2127-038E-3FDA-9684C9568FD0}"/>
              </a:ext>
            </a:extLst>
          </p:cNvPr>
          <p:cNvSpPr>
            <a:spLocks noGrp="1"/>
          </p:cNvSpPr>
          <p:nvPr>
            <p:ph type="title"/>
          </p:nvPr>
        </p:nvSpPr>
        <p:spPr>
          <a:xfrm>
            <a:off x="838200" y="153987"/>
            <a:ext cx="10515600" cy="1054100"/>
          </a:xfrm>
        </p:spPr>
        <p:txBody>
          <a:bodyPr/>
          <a:lstStyle/>
          <a:p>
            <a:pPr algn="ctr"/>
            <a:r>
              <a:rPr lang="en-US" dirty="0"/>
              <a:t>How much healthcare?</a:t>
            </a:r>
          </a:p>
        </p:txBody>
      </p:sp>
      <p:sp>
        <p:nvSpPr>
          <p:cNvPr id="3" name="Content Placeholder 2">
            <a:extLst>
              <a:ext uri="{FF2B5EF4-FFF2-40B4-BE49-F238E27FC236}">
                <a16:creationId xmlns:a16="http://schemas.microsoft.com/office/drawing/2014/main" id="{3307E479-5728-7565-AB78-D938A2CCB396}"/>
              </a:ext>
            </a:extLst>
          </p:cNvPr>
          <p:cNvSpPr>
            <a:spLocks noGrp="1"/>
          </p:cNvSpPr>
          <p:nvPr>
            <p:ph idx="1"/>
          </p:nvPr>
        </p:nvSpPr>
        <p:spPr>
          <a:xfrm>
            <a:off x="276225" y="1208087"/>
            <a:ext cx="11677650" cy="5495926"/>
          </a:xfrm>
        </p:spPr>
        <p:txBody>
          <a:bodyPr>
            <a:normAutofit lnSpcReduction="10000"/>
          </a:bodyPr>
          <a:lstStyle/>
          <a:p>
            <a:r>
              <a:rPr lang="en-US" dirty="0"/>
              <a:t>“Equitable access”?</a:t>
            </a:r>
          </a:p>
          <a:p>
            <a:pPr lvl="1"/>
            <a:r>
              <a:rPr lang="en-US" dirty="0"/>
              <a:t>Equality of care</a:t>
            </a:r>
          </a:p>
          <a:p>
            <a:pPr lvl="1"/>
            <a:r>
              <a:rPr lang="en-US" dirty="0"/>
              <a:t>Everything needed or beneficial</a:t>
            </a:r>
          </a:p>
          <a:p>
            <a:r>
              <a:rPr lang="en-US" dirty="0"/>
              <a:t>“Adequate level of care”?</a:t>
            </a:r>
          </a:p>
          <a:p>
            <a:r>
              <a:rPr lang="en-US" dirty="0"/>
              <a:t>“Necessary and appropriate” treatment?</a:t>
            </a:r>
          </a:p>
          <a:p>
            <a:endParaRPr lang="en-US" dirty="0"/>
          </a:p>
          <a:p>
            <a:r>
              <a:rPr lang="en-US" dirty="0"/>
              <a:t>Prudent insurance test</a:t>
            </a:r>
          </a:p>
          <a:p>
            <a:pPr marL="457200" lvl="1" indent="0">
              <a:buNone/>
            </a:pPr>
            <a:r>
              <a:rPr lang="en-US" dirty="0"/>
              <a:t>“If most prudent people would buy a certain level of medical coverage in a free market if they had average means—if nearly everyone would buy insurance covering ordinary medical care, hospitalization when necessary, prenatal and pediatric care, and regular checkups and other preventative medicine, for example—then the unfairness of our society is almost certainly the reason some people do not have such coverage now. A universal health-care system should make sure, in all justice, that everyone does have it” (Dworkin 2000, 315).</a:t>
            </a:r>
          </a:p>
        </p:txBody>
      </p:sp>
      <p:pic>
        <p:nvPicPr>
          <p:cNvPr id="1026" name="Picture 2" descr="How Much Healthcare Will Typically Cost You During Your Life - Parade">
            <a:extLst>
              <a:ext uri="{FF2B5EF4-FFF2-40B4-BE49-F238E27FC236}">
                <a16:creationId xmlns:a16="http://schemas.microsoft.com/office/drawing/2014/main" id="{91A522D9-80EC-77D9-03EB-971A8EA2C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8069" y="979387"/>
            <a:ext cx="3968884" cy="2976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797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1E232D-A65F-2C4C-3071-BF70C09EC172}"/>
              </a:ext>
            </a:extLst>
          </p:cNvPr>
          <p:cNvSpPr txBox="1"/>
          <p:nvPr/>
        </p:nvSpPr>
        <p:spPr>
          <a:xfrm>
            <a:off x="4922761" y="3379201"/>
            <a:ext cx="996298" cy="369332"/>
          </a:xfrm>
          <a:prstGeom prst="rect">
            <a:avLst/>
          </a:prstGeom>
          <a:noFill/>
        </p:spPr>
        <p:txBody>
          <a:bodyPr wrap="none" rtlCol="0">
            <a:spAutoFit/>
          </a:bodyPr>
          <a:lstStyle/>
          <a:p>
            <a:pPr algn="ctr"/>
            <a:r>
              <a:rPr lang="en-US" dirty="0"/>
              <a:t>Patients</a:t>
            </a:r>
          </a:p>
        </p:txBody>
      </p:sp>
      <p:sp>
        <p:nvSpPr>
          <p:cNvPr id="5" name="TextBox 4">
            <a:extLst>
              <a:ext uri="{FF2B5EF4-FFF2-40B4-BE49-F238E27FC236}">
                <a16:creationId xmlns:a16="http://schemas.microsoft.com/office/drawing/2014/main" id="{16800FD5-65AD-8B1B-5226-272C6D50E95C}"/>
              </a:ext>
            </a:extLst>
          </p:cNvPr>
          <p:cNvSpPr txBox="1"/>
          <p:nvPr/>
        </p:nvSpPr>
        <p:spPr>
          <a:xfrm>
            <a:off x="8776815" y="3280053"/>
            <a:ext cx="2335448" cy="369332"/>
          </a:xfrm>
          <a:prstGeom prst="rect">
            <a:avLst/>
          </a:prstGeom>
          <a:noFill/>
        </p:spPr>
        <p:txBody>
          <a:bodyPr wrap="none" rtlCol="0">
            <a:spAutoFit/>
          </a:bodyPr>
          <a:lstStyle/>
          <a:p>
            <a:pPr algn="ctr"/>
            <a:r>
              <a:rPr lang="en-US" dirty="0"/>
              <a:t>Insurance companies</a:t>
            </a:r>
          </a:p>
        </p:txBody>
      </p:sp>
      <p:sp>
        <p:nvSpPr>
          <p:cNvPr id="6" name="TextBox 5">
            <a:extLst>
              <a:ext uri="{FF2B5EF4-FFF2-40B4-BE49-F238E27FC236}">
                <a16:creationId xmlns:a16="http://schemas.microsoft.com/office/drawing/2014/main" id="{2528AEF9-DB17-4F43-B822-B83E43829A3E}"/>
              </a:ext>
            </a:extLst>
          </p:cNvPr>
          <p:cNvSpPr txBox="1"/>
          <p:nvPr/>
        </p:nvSpPr>
        <p:spPr>
          <a:xfrm>
            <a:off x="7143339" y="6296413"/>
            <a:ext cx="2412776" cy="369332"/>
          </a:xfrm>
          <a:prstGeom prst="rect">
            <a:avLst/>
          </a:prstGeom>
          <a:noFill/>
        </p:spPr>
        <p:txBody>
          <a:bodyPr wrap="none" rtlCol="0">
            <a:spAutoFit/>
          </a:bodyPr>
          <a:lstStyle/>
          <a:p>
            <a:pPr algn="ctr"/>
            <a:r>
              <a:rPr lang="en-US" dirty="0"/>
              <a:t>Government programs</a:t>
            </a:r>
          </a:p>
        </p:txBody>
      </p:sp>
      <p:sp>
        <p:nvSpPr>
          <p:cNvPr id="7" name="TextBox 6">
            <a:extLst>
              <a:ext uri="{FF2B5EF4-FFF2-40B4-BE49-F238E27FC236}">
                <a16:creationId xmlns:a16="http://schemas.microsoft.com/office/drawing/2014/main" id="{F556B891-6E2C-17BA-3AD8-031F878B69C9}"/>
              </a:ext>
            </a:extLst>
          </p:cNvPr>
          <p:cNvSpPr txBox="1"/>
          <p:nvPr/>
        </p:nvSpPr>
        <p:spPr>
          <a:xfrm>
            <a:off x="1062832" y="6273767"/>
            <a:ext cx="3599127" cy="369332"/>
          </a:xfrm>
          <a:prstGeom prst="rect">
            <a:avLst/>
          </a:prstGeom>
          <a:noFill/>
        </p:spPr>
        <p:txBody>
          <a:bodyPr wrap="none" rtlCol="0">
            <a:spAutoFit/>
          </a:bodyPr>
          <a:lstStyle/>
          <a:p>
            <a:pPr algn="ctr"/>
            <a:r>
              <a:rPr lang="en-US" dirty="0"/>
              <a:t>Clinicians and healthcare systems</a:t>
            </a:r>
          </a:p>
        </p:txBody>
      </p:sp>
      <p:pic>
        <p:nvPicPr>
          <p:cNvPr id="1026" name="Picture 2" descr="Understanding Patient Rights in Healthcare">
            <a:extLst>
              <a:ext uri="{FF2B5EF4-FFF2-40B4-BE49-F238E27FC236}">
                <a16:creationId xmlns:a16="http://schemas.microsoft.com/office/drawing/2014/main" id="{600A685B-5CA7-16F5-0B96-E7F163DEA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2163" y="990261"/>
            <a:ext cx="4177494" cy="23498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ACFDE60-8E8F-AE33-EC1C-C2F315DD5792}"/>
              </a:ext>
            </a:extLst>
          </p:cNvPr>
          <p:cNvSpPr txBox="1"/>
          <p:nvPr/>
        </p:nvSpPr>
        <p:spPr>
          <a:xfrm>
            <a:off x="94334" y="51047"/>
            <a:ext cx="3598806" cy="923330"/>
          </a:xfrm>
          <a:prstGeom prst="rect">
            <a:avLst/>
          </a:prstGeom>
          <a:noFill/>
        </p:spPr>
        <p:txBody>
          <a:bodyPr wrap="none" rtlCol="0">
            <a:spAutoFit/>
          </a:bodyPr>
          <a:lstStyle/>
          <a:p>
            <a:r>
              <a:rPr lang="en-US" sz="5400" dirty="0"/>
              <a:t>Questions?</a:t>
            </a:r>
          </a:p>
        </p:txBody>
      </p:sp>
      <p:pic>
        <p:nvPicPr>
          <p:cNvPr id="1028" name="Picture 4">
            <a:extLst>
              <a:ext uri="{FF2B5EF4-FFF2-40B4-BE49-F238E27FC236}">
                <a16:creationId xmlns:a16="http://schemas.microsoft.com/office/drawing/2014/main" id="{7B269822-8E5E-1711-6DAC-161748708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13" y="122516"/>
            <a:ext cx="4077653"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E8638EF-12A7-2F1E-03B2-15EEF006F245}"/>
              </a:ext>
            </a:extLst>
          </p:cNvPr>
          <p:cNvPicPr>
            <a:picLocks noChangeAspect="1"/>
          </p:cNvPicPr>
          <p:nvPr/>
        </p:nvPicPr>
        <p:blipFill>
          <a:blip r:embed="rId4"/>
          <a:stretch>
            <a:fillRect/>
          </a:stretch>
        </p:blipFill>
        <p:spPr>
          <a:xfrm>
            <a:off x="773649" y="3890312"/>
            <a:ext cx="4177494" cy="2349840"/>
          </a:xfrm>
          <a:prstGeom prst="rect">
            <a:avLst/>
          </a:prstGeom>
        </p:spPr>
      </p:pic>
      <p:pic>
        <p:nvPicPr>
          <p:cNvPr id="11" name="Picture 10">
            <a:extLst>
              <a:ext uri="{FF2B5EF4-FFF2-40B4-BE49-F238E27FC236}">
                <a16:creationId xmlns:a16="http://schemas.microsoft.com/office/drawing/2014/main" id="{B2B96F71-AB7E-33A5-09C4-EB9D2249B06E}"/>
              </a:ext>
            </a:extLst>
          </p:cNvPr>
          <p:cNvPicPr>
            <a:picLocks noChangeAspect="1"/>
          </p:cNvPicPr>
          <p:nvPr/>
        </p:nvPicPr>
        <p:blipFill>
          <a:blip r:embed="rId5"/>
          <a:stretch>
            <a:fillRect/>
          </a:stretch>
        </p:blipFill>
        <p:spPr>
          <a:xfrm>
            <a:off x="6261657" y="3890312"/>
            <a:ext cx="4176141" cy="2349840"/>
          </a:xfrm>
          <a:prstGeom prst="rect">
            <a:avLst/>
          </a:prstGeom>
        </p:spPr>
      </p:pic>
      <p:sp>
        <p:nvSpPr>
          <p:cNvPr id="2" name="TextBox 1">
            <a:extLst>
              <a:ext uri="{FF2B5EF4-FFF2-40B4-BE49-F238E27FC236}">
                <a16:creationId xmlns:a16="http://schemas.microsoft.com/office/drawing/2014/main" id="{7606077E-DA81-276C-509B-6C5E66BD263F}"/>
              </a:ext>
            </a:extLst>
          </p:cNvPr>
          <p:cNvSpPr txBox="1"/>
          <p:nvPr/>
        </p:nvSpPr>
        <p:spPr>
          <a:xfrm>
            <a:off x="94334" y="1094840"/>
            <a:ext cx="3237829" cy="2554545"/>
          </a:xfrm>
          <a:prstGeom prst="rect">
            <a:avLst/>
          </a:prstGeom>
          <a:noFill/>
        </p:spPr>
        <p:txBody>
          <a:bodyPr wrap="square" rtlCol="0">
            <a:spAutoFit/>
          </a:bodyPr>
          <a:lstStyle/>
          <a:p>
            <a:r>
              <a:rPr lang="en-US" sz="4000" dirty="0"/>
              <a:t>Who should control healthcare decisions?</a:t>
            </a:r>
          </a:p>
        </p:txBody>
      </p:sp>
    </p:spTree>
    <p:extLst>
      <p:ext uri="{BB962C8B-B14F-4D97-AF65-F5344CB8AC3E}">
        <p14:creationId xmlns:p14="http://schemas.microsoft.com/office/powerpoint/2010/main" val="53311384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61715668F6654A84B050516820A01E" ma:contentTypeVersion="14" ma:contentTypeDescription="Create a new document." ma:contentTypeScope="" ma:versionID="4feada6d848273257f372c6f4e2698f5">
  <xsd:schema xmlns:xsd="http://www.w3.org/2001/XMLSchema" xmlns:xs="http://www.w3.org/2001/XMLSchema" xmlns:p="http://schemas.microsoft.com/office/2006/metadata/properties" xmlns:ns2="141ccd18-d83e-4bed-9525-04fdd4fc676e" xmlns:ns3="c43f696e-320a-443d-b9e7-bf7ccdd1ea5a" targetNamespace="http://schemas.microsoft.com/office/2006/metadata/properties" ma:root="true" ma:fieldsID="4121604b9227acdf4c71d3ec12fea064" ns2:_="" ns3:_="">
    <xsd:import namespace="141ccd18-d83e-4bed-9525-04fdd4fc676e"/>
    <xsd:import namespace="c43f696e-320a-443d-b9e7-bf7ccdd1ea5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1ccd18-d83e-4bed-9525-04fdd4fc67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e457497-ed84-42a9-879f-f33eea52321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43f696e-320a-443d-b9e7-bf7ccdd1ea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ca262ce-f239-41cc-9d0e-e2c2d71a2fcd}" ma:internalName="TaxCatchAll" ma:showField="CatchAllData" ma:web="c43f696e-320a-443d-b9e7-bf7ccdd1ea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43f696e-320a-443d-b9e7-bf7ccdd1ea5a" xsi:nil="true"/>
    <lcf76f155ced4ddcb4097134ff3c332f xmlns="141ccd18-d83e-4bed-9525-04fdd4fc676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A0FB7A8-9682-45F4-A715-812305CCB9F0}"/>
</file>

<file path=customXml/itemProps2.xml><?xml version="1.0" encoding="utf-8"?>
<ds:datastoreItem xmlns:ds="http://schemas.openxmlformats.org/officeDocument/2006/customXml" ds:itemID="{903E94DB-89AD-4E3C-AB3B-F5B281E32735}"/>
</file>

<file path=customXml/itemProps3.xml><?xml version="1.0" encoding="utf-8"?>
<ds:datastoreItem xmlns:ds="http://schemas.openxmlformats.org/officeDocument/2006/customXml" ds:itemID="{CC5ECA0A-ADC7-44D1-ABE4-4C879CF5B259}"/>
</file>

<file path=docProps/app.xml><?xml version="1.0" encoding="utf-8"?>
<Properties xmlns="http://schemas.openxmlformats.org/officeDocument/2006/extended-properties" xmlns:vt="http://schemas.openxmlformats.org/officeDocument/2006/docPropsVTypes">
  <TotalTime>100</TotalTime>
  <Words>374</Words>
  <Application>Microsoft Office PowerPoint</Application>
  <PresentationFormat>Widescreen</PresentationFormat>
  <Paragraphs>63</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Aptos Display</vt:lpstr>
      <vt:lpstr>Arial</vt:lpstr>
      <vt:lpstr>Wingdings</vt:lpstr>
      <vt:lpstr>1_Office Theme</vt:lpstr>
      <vt:lpstr>Chapter 9 Healthcare and Social Justice</vt:lpstr>
      <vt:lpstr>PowerPoint Presentation</vt:lpstr>
      <vt:lpstr>Types of healthcare systems</vt:lpstr>
      <vt:lpstr>Moral evaluation of free-market systems</vt:lpstr>
      <vt:lpstr>Right to healthcare (or health)?</vt:lpstr>
      <vt:lpstr>PowerPoint Presentation</vt:lpstr>
      <vt:lpstr>How much healthcare?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 Altman</dc:creator>
  <cp:lastModifiedBy>Matthew Altman</cp:lastModifiedBy>
  <cp:revision>15</cp:revision>
  <dcterms:created xsi:type="dcterms:W3CDTF">2025-03-16T20:15:08Z</dcterms:created>
  <dcterms:modified xsi:type="dcterms:W3CDTF">2025-06-26T17:42:42Z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0x0101005261715668F6654A84B050516820A01E</vt:lpwstr>
  </property>
</Properties>
</file>